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258" r:id="rId4"/>
    <p:sldId id="261" r:id="rId5"/>
    <p:sldId id="262" r:id="rId6"/>
    <p:sldId id="259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C5FDB6-30B2-4A5C-BFBC-DDE829D3AE35}" type="datetimeFigureOut">
              <a:rPr lang="ko-KR" altLang="en-US" smtClean="0"/>
              <a:t>2013-11-14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D34BC7-6DA7-4100-AA00-A3F647612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490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31A75-1ACF-4A69-A3F3-6300AA617C95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9624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8AA512-3AA5-4860-8A35-C44BCA4E6F3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588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8AA512-3AA5-4860-8A35-C44BCA4E6F38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581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6850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499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137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117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757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240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8AA512-3AA5-4860-8A35-C44BCA4E6F38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4128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917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31A75-1ACF-4A69-A3F3-6300AA617C95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0584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8AA512-3AA5-4860-8A35-C44BCA4E6F38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1001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3816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1746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5498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5627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306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5810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7582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8AA512-3AA5-4860-8A35-C44BCA4E6F38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0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8AA512-3AA5-4860-8A35-C44BCA4E6F38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578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31A75-1ACF-4A69-A3F3-6300AA617C95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02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31A75-1ACF-4A69-A3F3-6300AA617C95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993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31A75-1ACF-4A69-A3F3-6300AA617C95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639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729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8AA512-3AA5-4860-8A35-C44BCA4E6F3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620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8AA512-3AA5-4860-8A35-C44BCA4E6F38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791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8AA512-3AA5-4860-8A35-C44BCA4E6F3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644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smtClean="0"/>
              <a:t>Click to edit Master subtitle style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A7AC3-2C80-46E9-890B-FE78579E1D9F}" type="datetimeFigureOut">
              <a:rPr lang="ko-KR" altLang="en-US" smtClean="0"/>
              <a:t>2013-11-14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3152-5F0E-4B56-97A9-0B85A6FA9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147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A7AC3-2C80-46E9-890B-FE78579E1D9F}" type="datetimeFigureOut">
              <a:rPr lang="ko-KR" altLang="en-US" smtClean="0"/>
              <a:t>2013-11-14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3152-5F0E-4B56-97A9-0B85A6FA9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46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A7AC3-2C80-46E9-890B-FE78579E1D9F}" type="datetimeFigureOut">
              <a:rPr lang="ko-KR" altLang="en-US" smtClean="0"/>
              <a:t>2013-11-14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3152-5F0E-4B56-97A9-0B85A6FA9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748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A7AC3-2C80-46E9-890B-FE78579E1D9F}" type="datetimeFigureOut">
              <a:rPr lang="ko-KR" altLang="en-US" smtClean="0"/>
              <a:t>2013-11-14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3152-5F0E-4B56-97A9-0B85A6FA9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828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A7AC3-2C80-46E9-890B-FE78579E1D9F}" type="datetimeFigureOut">
              <a:rPr lang="ko-KR" altLang="en-US" smtClean="0"/>
              <a:t>2013-11-14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3152-5F0E-4B56-97A9-0B85A6FA9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223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A7AC3-2C80-46E9-890B-FE78579E1D9F}" type="datetimeFigureOut">
              <a:rPr lang="ko-KR" altLang="en-US" smtClean="0"/>
              <a:t>2013-11-14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3152-5F0E-4B56-97A9-0B85A6FA9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711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A7AC3-2C80-46E9-890B-FE78579E1D9F}" type="datetimeFigureOut">
              <a:rPr lang="ko-KR" altLang="en-US" smtClean="0"/>
              <a:t>2013-11-14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3152-5F0E-4B56-97A9-0B85A6FA9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337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A7AC3-2C80-46E9-890B-FE78579E1D9F}" type="datetimeFigureOut">
              <a:rPr lang="ko-KR" altLang="en-US" smtClean="0"/>
              <a:t>2013-11-14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3152-5F0E-4B56-97A9-0B85A6FA9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07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A7AC3-2C80-46E9-890B-FE78579E1D9F}" type="datetimeFigureOut">
              <a:rPr lang="ko-KR" altLang="en-US" smtClean="0"/>
              <a:t>2013-11-14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3152-5F0E-4B56-97A9-0B85A6FA9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241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A7AC3-2C80-46E9-890B-FE78579E1D9F}" type="datetimeFigureOut">
              <a:rPr lang="ko-KR" altLang="en-US" smtClean="0"/>
              <a:t>2013-11-14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3152-5F0E-4B56-97A9-0B85A6FA9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489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A7AC3-2C80-46E9-890B-FE78579E1D9F}" type="datetimeFigureOut">
              <a:rPr lang="ko-KR" altLang="en-US" smtClean="0"/>
              <a:t>2013-11-14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3152-5F0E-4B56-97A9-0B85A6FA9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082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A7AC3-2C80-46E9-890B-FE78579E1D9F}" type="datetimeFigureOut">
              <a:rPr lang="ko-KR" altLang="en-US" smtClean="0"/>
              <a:t>2013-11-14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E3152-5F0E-4B56-97A9-0B85A6FA9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659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48151" y="4810897"/>
            <a:ext cx="4843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Portfolio </a:t>
            </a:r>
          </a:p>
          <a:p>
            <a:r>
              <a:rPr lang="en-US" altLang="ko-KR" sz="3600" dirty="0" smtClean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2013.11.14 </a:t>
            </a:r>
            <a:r>
              <a:rPr lang="ko-KR" altLang="en-US" sz="36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손영준</a:t>
            </a:r>
            <a:endParaRPr lang="ko-KR" altLang="en-US" sz="360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40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9332" y="685263"/>
            <a:ext cx="7364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학사 관리 프로그램</a:t>
            </a:r>
            <a:r>
              <a:rPr lang="en-US" altLang="ko-KR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(</a:t>
            </a:r>
            <a:r>
              <a:rPr lang="ko-KR" altLang="en-US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기능 설명</a:t>
            </a:r>
            <a:r>
              <a:rPr lang="en-US" altLang="ko-KR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)</a:t>
            </a:r>
            <a:endParaRPr lang="ko-KR" altLang="en-US" sz="36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3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80" y="1812750"/>
            <a:ext cx="2686425" cy="3876796"/>
          </a:xfrm>
          <a:prstGeom prst="rect">
            <a:avLst/>
          </a:prstGeom>
        </p:spPr>
      </p:pic>
      <p:sp>
        <p:nvSpPr>
          <p:cNvPr id="4" name="위쪽 화살표 14"/>
          <p:cNvSpPr/>
          <p:nvPr/>
        </p:nvSpPr>
        <p:spPr>
          <a:xfrm>
            <a:off x="2569312" y="5197126"/>
            <a:ext cx="360040" cy="432048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43764" y="5795256"/>
            <a:ext cx="2888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회원가입 완료 서버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</a:t>
            </a:r>
            <a:endParaRPr lang="en-US" altLang="ko-KR" dirty="0" smtClean="0"/>
          </a:p>
          <a:p>
            <a:r>
              <a:rPr lang="ko-KR" altLang="en-US" dirty="0" smtClean="0"/>
              <a:t>회원정보 테이블에 저장</a:t>
            </a:r>
            <a:endParaRPr lang="ko-KR" altLang="en-US" dirty="0"/>
          </a:p>
        </p:txBody>
      </p:sp>
      <p:sp>
        <p:nvSpPr>
          <p:cNvPr id="6" name="위쪽 화살표 21"/>
          <p:cNvSpPr/>
          <p:nvPr/>
        </p:nvSpPr>
        <p:spPr>
          <a:xfrm>
            <a:off x="3600937" y="5197126"/>
            <a:ext cx="360040" cy="432048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40346" y="5763898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초기 로그인 화면</a:t>
            </a:r>
            <a:endParaRPr lang="ko-KR" altLang="en-US" dirty="0"/>
          </a:p>
        </p:txBody>
      </p:sp>
      <p:pic>
        <p:nvPicPr>
          <p:cNvPr id="8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433" y="1769229"/>
            <a:ext cx="2999952" cy="3876796"/>
          </a:xfrm>
          <a:prstGeom prst="rect">
            <a:avLst/>
          </a:prstGeom>
        </p:spPr>
      </p:pic>
      <p:sp>
        <p:nvSpPr>
          <p:cNvPr id="9" name="위쪽 화살표 25"/>
          <p:cNvSpPr/>
          <p:nvPr/>
        </p:nvSpPr>
        <p:spPr>
          <a:xfrm rot="5400000">
            <a:off x="5434962" y="2951543"/>
            <a:ext cx="977927" cy="1512168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pic>
        <p:nvPicPr>
          <p:cNvPr id="10" name="Picture 2" descr="C:\Users\Administrator\Pictures\알림창\가입실패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416" y="2962794"/>
            <a:ext cx="2705100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Administrator\Pictures\알림창\중복된i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416" y="2953268"/>
            <a:ext cx="266700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Administrator\Pictures\알림창\가입축하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280" y="2975701"/>
            <a:ext cx="2667000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81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981" y="1712736"/>
            <a:ext cx="2999952" cy="3876796"/>
          </a:xfrm>
          <a:prstGeom prst="rect">
            <a:avLst/>
          </a:prstGeom>
        </p:spPr>
      </p:pic>
      <p:sp>
        <p:nvSpPr>
          <p:cNvPr id="3" name="위쪽 화살표 13"/>
          <p:cNvSpPr/>
          <p:nvPr/>
        </p:nvSpPr>
        <p:spPr>
          <a:xfrm>
            <a:off x="2775101" y="4293388"/>
            <a:ext cx="360040" cy="432048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4" name="위쪽 화살표 16"/>
          <p:cNvSpPr/>
          <p:nvPr/>
        </p:nvSpPr>
        <p:spPr>
          <a:xfrm rot="5400000">
            <a:off x="5346478" y="2730124"/>
            <a:ext cx="977927" cy="1512168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71045" y="573354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학생로그인</a:t>
            </a:r>
            <a:endParaRPr lang="ko-KR" altLang="en-US" dirty="0"/>
          </a:p>
        </p:txBody>
      </p:sp>
      <p:pic>
        <p:nvPicPr>
          <p:cNvPr id="6" name="Picture 2" descr="C:\Users\Administrator\Pictures\학생메인프레임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541" y="1712736"/>
            <a:ext cx="3456384" cy="387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666670" y="5796264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학생 메인 호출</a:t>
            </a:r>
            <a:endParaRPr lang="ko-KR" altLang="en-US" dirty="0"/>
          </a:p>
        </p:txBody>
      </p:sp>
      <p:pic>
        <p:nvPicPr>
          <p:cNvPr id="8" name="Picture 3" descr="C:\Users\Administrator\Pictures\알림창\이미접속중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123" y="2793884"/>
            <a:ext cx="26860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Administrator\Pictures\알림창\존재하지않는i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768" y="2781220"/>
            <a:ext cx="267652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Administrator\Pictures\알림창\잘못된비밀번호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817" y="2781220"/>
            <a:ext cx="2657476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702011" y="736908"/>
            <a:ext cx="7364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학사 관리 프로그램</a:t>
            </a:r>
            <a:r>
              <a:rPr lang="en-US" altLang="ko-KR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(</a:t>
            </a:r>
            <a:r>
              <a:rPr lang="ko-KR" altLang="en-US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기능 설명</a:t>
            </a:r>
            <a:r>
              <a:rPr lang="en-US" altLang="ko-KR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)</a:t>
            </a:r>
            <a:endParaRPr lang="ko-KR" altLang="en-US" sz="36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2271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Pictures\학생메인프레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293" y="2115125"/>
            <a:ext cx="3456384" cy="387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위쪽 화살표 16"/>
          <p:cNvSpPr/>
          <p:nvPr/>
        </p:nvSpPr>
        <p:spPr>
          <a:xfrm rot="5400000">
            <a:off x="5360821" y="3216157"/>
            <a:ext cx="977927" cy="1512168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35373" y="6210289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마이페이지</a:t>
            </a:r>
            <a:r>
              <a:rPr lang="ko-KR" altLang="en-US" dirty="0" smtClean="0"/>
              <a:t> 창 호출</a:t>
            </a:r>
            <a:endParaRPr lang="ko-KR" altLang="en-US" dirty="0"/>
          </a:p>
        </p:txBody>
      </p:sp>
      <p:pic>
        <p:nvPicPr>
          <p:cNvPr id="5" name="Picture 2" descr="C:\Users\Administrator\Pictures\정보창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909" y="2115125"/>
            <a:ext cx="2835877" cy="387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702011" y="736908"/>
            <a:ext cx="7364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학사 관리 프로그램</a:t>
            </a:r>
            <a:r>
              <a:rPr lang="en-US" altLang="ko-KR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(</a:t>
            </a:r>
            <a:r>
              <a:rPr lang="ko-KR" altLang="en-US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기능 설명</a:t>
            </a:r>
            <a:r>
              <a:rPr lang="en-US" altLang="ko-KR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)</a:t>
            </a:r>
            <a:endParaRPr lang="ko-KR" altLang="en-US" sz="36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617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Pictures\정보창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906" y="1714869"/>
            <a:ext cx="2835877" cy="387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위쪽 화살표 13"/>
          <p:cNvSpPr/>
          <p:nvPr/>
        </p:nvSpPr>
        <p:spPr>
          <a:xfrm>
            <a:off x="2789804" y="5159617"/>
            <a:ext cx="360040" cy="432048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4" name="위쪽 화살표 16"/>
          <p:cNvSpPr/>
          <p:nvPr/>
        </p:nvSpPr>
        <p:spPr>
          <a:xfrm rot="5400000">
            <a:off x="5239387" y="2804265"/>
            <a:ext cx="977927" cy="1512168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31906" y="5735681"/>
            <a:ext cx="4899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내용이 변경 되며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회원정보 테이블 저장</a:t>
            </a:r>
            <a:endParaRPr lang="en-US" altLang="ko-K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7703595" y="5879697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초기화</a:t>
            </a:r>
            <a:r>
              <a:rPr lang="ko-KR" altLang="en-US" dirty="0"/>
              <a:t>면</a:t>
            </a:r>
            <a:r>
              <a:rPr lang="ko-KR" altLang="en-US" dirty="0" smtClean="0"/>
              <a:t>  호출</a:t>
            </a:r>
            <a:endParaRPr lang="ko-KR" altLang="en-US" dirty="0"/>
          </a:p>
        </p:txBody>
      </p:sp>
      <p:sp>
        <p:nvSpPr>
          <p:cNvPr id="7" name="위쪽 화살표 14"/>
          <p:cNvSpPr/>
          <p:nvPr/>
        </p:nvSpPr>
        <p:spPr>
          <a:xfrm>
            <a:off x="3676122" y="5159617"/>
            <a:ext cx="360040" cy="432048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pic>
        <p:nvPicPr>
          <p:cNvPr id="8" name="Picture 2" descr="C:\Users\Administrator\Pictures\학생메인프레임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450" y="1661338"/>
            <a:ext cx="3456384" cy="387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702011" y="736908"/>
            <a:ext cx="7364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학사 관리 프로그램</a:t>
            </a:r>
            <a:r>
              <a:rPr lang="en-US" altLang="ko-KR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(</a:t>
            </a:r>
            <a:r>
              <a:rPr lang="ko-KR" altLang="en-US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기능 설명</a:t>
            </a:r>
            <a:r>
              <a:rPr lang="en-US" altLang="ko-KR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)</a:t>
            </a:r>
            <a:endParaRPr lang="ko-KR" altLang="en-US" sz="36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142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Pictures\학생메인프레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442" y="1938991"/>
            <a:ext cx="3456384" cy="387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위쪽 화살표 16"/>
          <p:cNvSpPr/>
          <p:nvPr/>
        </p:nvSpPr>
        <p:spPr>
          <a:xfrm rot="5400000">
            <a:off x="5362955" y="3142017"/>
            <a:ext cx="977927" cy="1512168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4" name="위쪽 화살표 14"/>
          <p:cNvSpPr/>
          <p:nvPr/>
        </p:nvSpPr>
        <p:spPr>
          <a:xfrm>
            <a:off x="1711458" y="2545041"/>
            <a:ext cx="360040" cy="432048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pic>
        <p:nvPicPr>
          <p:cNvPr id="5" name="Picture 2" descr="C:\Users\Administrator\Pictures\수강신청창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289" y="1938991"/>
            <a:ext cx="3239152" cy="387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365498" y="6038050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수강신청 메</a:t>
            </a:r>
            <a:r>
              <a:rPr lang="ko-KR" altLang="en-US" dirty="0"/>
              <a:t>뉴</a:t>
            </a:r>
            <a:r>
              <a:rPr lang="ko-KR" altLang="en-US" dirty="0" smtClean="0"/>
              <a:t> 호출</a:t>
            </a:r>
            <a:endParaRPr lang="en-US" altLang="ko-KR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702011" y="736908"/>
            <a:ext cx="7364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학사 관리 프로그램</a:t>
            </a:r>
            <a:r>
              <a:rPr lang="en-US" altLang="ko-KR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(</a:t>
            </a:r>
            <a:r>
              <a:rPr lang="ko-KR" altLang="en-US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기능 설명</a:t>
            </a:r>
            <a:r>
              <a:rPr lang="en-US" altLang="ko-KR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)</a:t>
            </a:r>
            <a:endParaRPr lang="ko-KR" altLang="en-US" sz="36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92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9161" y="987711"/>
            <a:ext cx="2980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Minion Pro SmBd" pitchFamily="18" charset="0"/>
              </a:rPr>
              <a:t>프로젝트 기능 </a:t>
            </a:r>
            <a:r>
              <a:rPr lang="en-US" altLang="ko-KR" sz="2400" dirty="0">
                <a:latin typeface="Minion Pro SmBd" pitchFamily="18" charset="0"/>
              </a:rPr>
              <a:t>- </a:t>
            </a:r>
            <a:r>
              <a:rPr lang="ko-KR" altLang="en-US" sz="2400" dirty="0">
                <a:latin typeface="Minion Pro SmBd" pitchFamily="18" charset="0"/>
              </a:rPr>
              <a:t>학생</a:t>
            </a:r>
            <a:endParaRPr lang="ko-KR" altLang="en-US" sz="1100" dirty="0">
              <a:latin typeface="Minion Pro SmBd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54298" y="5958004"/>
            <a:ext cx="3350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서버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임시수강 테이블</a:t>
            </a:r>
            <a:r>
              <a:rPr lang="ko-KR" altLang="en-US" dirty="0"/>
              <a:t>에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신청과목 저장  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326915" y="5825021"/>
            <a:ext cx="3445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서버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저장되어 있는 </a:t>
            </a:r>
            <a:endParaRPr lang="en-US" altLang="ko-KR" dirty="0" smtClean="0"/>
          </a:p>
          <a:p>
            <a:r>
              <a:rPr lang="ko-KR" altLang="en-US" dirty="0" smtClean="0"/>
              <a:t>수강신청이 완료된 과목 출력   </a:t>
            </a:r>
            <a:endParaRPr lang="en-US" altLang="ko-KR" dirty="0" smtClean="0"/>
          </a:p>
        </p:txBody>
      </p:sp>
      <p:pic>
        <p:nvPicPr>
          <p:cNvPr id="5" name="Picture 2" descr="C:\Users\Administrator\Pictures\수강신청창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945" y="1863443"/>
            <a:ext cx="3239152" cy="387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위쪽 화살표 21"/>
          <p:cNvSpPr/>
          <p:nvPr/>
        </p:nvSpPr>
        <p:spPr>
          <a:xfrm rot="5400000">
            <a:off x="5214674" y="3240871"/>
            <a:ext cx="977927" cy="1512168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15905" y="4034154"/>
            <a:ext cx="1440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수강신청 과목 출력</a:t>
            </a:r>
            <a:endParaRPr lang="ko-KR" altLang="en-US" sz="1600" dirty="0"/>
          </a:p>
        </p:txBody>
      </p:sp>
      <p:pic>
        <p:nvPicPr>
          <p:cNvPr id="8" name="Picture 2" descr="C:\Users\Administrator\Pictures\수강신청창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169" y="1863443"/>
            <a:ext cx="3239152" cy="387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위쪽 화살표 13"/>
          <p:cNvSpPr/>
          <p:nvPr/>
        </p:nvSpPr>
        <p:spPr>
          <a:xfrm>
            <a:off x="4009531" y="3724015"/>
            <a:ext cx="360040" cy="432048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36107" y="341490"/>
            <a:ext cx="7364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학사 관리 프로그램</a:t>
            </a:r>
            <a:r>
              <a:rPr lang="en-US" altLang="ko-KR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(</a:t>
            </a:r>
            <a:r>
              <a:rPr lang="ko-KR" altLang="en-US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기능 설명</a:t>
            </a:r>
            <a:r>
              <a:rPr lang="en-US" altLang="ko-KR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)</a:t>
            </a:r>
            <a:endParaRPr lang="ko-KR" altLang="en-US" sz="36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509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Pictures\수강신청창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953" y="1822260"/>
            <a:ext cx="3239152" cy="387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위쪽 화살표 14"/>
          <p:cNvSpPr/>
          <p:nvPr/>
        </p:nvSpPr>
        <p:spPr>
          <a:xfrm>
            <a:off x="1583873" y="2674720"/>
            <a:ext cx="360040" cy="432048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4" name="위쪽 화살표 21"/>
          <p:cNvSpPr/>
          <p:nvPr/>
        </p:nvSpPr>
        <p:spPr>
          <a:xfrm rot="5400000">
            <a:off x="5165250" y="3199688"/>
            <a:ext cx="977927" cy="1512168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pic>
        <p:nvPicPr>
          <p:cNvPr id="5" name="Picture 2" descr="C:\Users\Administrator\Pictures\채팅창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321" y="1822260"/>
            <a:ext cx="3240360" cy="387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379917" y="590578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채팅</a:t>
            </a:r>
            <a:r>
              <a:rPr lang="ko-KR" altLang="en-US" dirty="0" err="1"/>
              <a:t>창</a:t>
            </a:r>
            <a:r>
              <a:rPr lang="ko-KR" altLang="en-US" dirty="0" smtClean="0"/>
              <a:t> 호출</a:t>
            </a:r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636107" y="341490"/>
            <a:ext cx="7364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학사 관리 프로그램</a:t>
            </a:r>
            <a:r>
              <a:rPr lang="en-US" altLang="ko-KR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(</a:t>
            </a:r>
            <a:r>
              <a:rPr lang="ko-KR" altLang="en-US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기능 설명</a:t>
            </a:r>
            <a:r>
              <a:rPr lang="en-US" altLang="ko-KR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)</a:t>
            </a:r>
            <a:endParaRPr lang="ko-KR" altLang="en-US" sz="36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863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Pictures\채팅창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588" y="1378278"/>
            <a:ext cx="6507163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설명선 1 1"/>
          <p:cNvSpPr/>
          <p:nvPr/>
        </p:nvSpPr>
        <p:spPr>
          <a:xfrm>
            <a:off x="8575808" y="2268671"/>
            <a:ext cx="1611675" cy="890240"/>
          </a:xfrm>
          <a:prstGeom prst="borderCallout1">
            <a:avLst>
              <a:gd name="adj1" fmla="val 18750"/>
              <a:gd name="adj2" fmla="val -8333"/>
              <a:gd name="adj3" fmla="val 109647"/>
              <a:gd name="adj4" fmla="val -4306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접속한 사람 목록 표시</a:t>
            </a:r>
            <a:endParaRPr lang="ko-KR" altLang="en-US" dirty="0"/>
          </a:p>
        </p:txBody>
      </p:sp>
      <p:sp>
        <p:nvSpPr>
          <p:cNvPr id="4" name="설명선 1 13"/>
          <p:cNvSpPr/>
          <p:nvPr/>
        </p:nvSpPr>
        <p:spPr>
          <a:xfrm>
            <a:off x="5379892" y="1906659"/>
            <a:ext cx="1368152" cy="792088"/>
          </a:xfrm>
          <a:prstGeom prst="borderCallout1">
            <a:avLst>
              <a:gd name="adj1" fmla="val 18750"/>
              <a:gd name="adj2" fmla="val -8333"/>
              <a:gd name="adj3" fmla="val 154187"/>
              <a:gd name="adj4" fmla="val -4699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채팅내용 표시</a:t>
            </a:r>
            <a:endParaRPr lang="ko-KR" altLang="en-US" dirty="0"/>
          </a:p>
        </p:txBody>
      </p:sp>
      <p:sp>
        <p:nvSpPr>
          <p:cNvPr id="5" name="설명선 1 17"/>
          <p:cNvSpPr/>
          <p:nvPr/>
        </p:nvSpPr>
        <p:spPr>
          <a:xfrm>
            <a:off x="5213093" y="5086690"/>
            <a:ext cx="1368152" cy="792088"/>
          </a:xfrm>
          <a:prstGeom prst="borderCallout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전송할 내용 표시</a:t>
            </a:r>
            <a:endParaRPr lang="ko-KR" altLang="en-US" dirty="0"/>
          </a:p>
        </p:txBody>
      </p:sp>
      <p:sp>
        <p:nvSpPr>
          <p:cNvPr id="6" name="위쪽 화살표 18"/>
          <p:cNvSpPr/>
          <p:nvPr/>
        </p:nvSpPr>
        <p:spPr>
          <a:xfrm>
            <a:off x="7540132" y="5923567"/>
            <a:ext cx="360040" cy="432048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36107" y="341490"/>
            <a:ext cx="7364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학사 관리 프로그램</a:t>
            </a:r>
            <a:r>
              <a:rPr lang="en-US" altLang="ko-KR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(</a:t>
            </a:r>
            <a:r>
              <a:rPr lang="ko-KR" altLang="en-US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기능 설명</a:t>
            </a:r>
            <a:r>
              <a:rPr lang="en-US" altLang="ko-KR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)</a:t>
            </a:r>
            <a:endParaRPr lang="ko-KR" altLang="en-US" sz="36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975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Administrator\Pictures\교수메인프레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800" y="1865284"/>
            <a:ext cx="3314990" cy="387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위쪽 화살표 16"/>
          <p:cNvSpPr/>
          <p:nvPr/>
        </p:nvSpPr>
        <p:spPr>
          <a:xfrm rot="5400000">
            <a:off x="5647305" y="3056872"/>
            <a:ext cx="977927" cy="1512168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pic>
        <p:nvPicPr>
          <p:cNvPr id="10" name="Picture 2" descr="C:\Users\Administrator\Pictures\수강신청수락창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440" y="1865284"/>
            <a:ext cx="3139894" cy="387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540424" y="6020820"/>
            <a:ext cx="2494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DB</a:t>
            </a:r>
            <a:r>
              <a:rPr lang="ko-KR" altLang="en-US" dirty="0" smtClean="0"/>
              <a:t>의 임시수강테이블 </a:t>
            </a:r>
            <a:endParaRPr lang="en-US" altLang="ko-KR" dirty="0" smtClean="0"/>
          </a:p>
          <a:p>
            <a:r>
              <a:rPr lang="ko-KR" altLang="en-US" dirty="0" smtClean="0"/>
              <a:t>정보 호출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636107" y="341490"/>
            <a:ext cx="7364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학사 관리 프로그램</a:t>
            </a:r>
            <a:r>
              <a:rPr lang="en-US" altLang="ko-KR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(</a:t>
            </a:r>
            <a:r>
              <a:rPr lang="ko-KR" altLang="en-US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기능 설명</a:t>
            </a:r>
            <a:r>
              <a:rPr lang="en-US" altLang="ko-KR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)</a:t>
            </a:r>
            <a:endParaRPr lang="ko-KR" altLang="en-US" sz="36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6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Pictures\수강신청수락창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941" y="1907342"/>
            <a:ext cx="3139894" cy="387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위쪽 화살표 14"/>
          <p:cNvSpPr/>
          <p:nvPr/>
        </p:nvSpPr>
        <p:spPr>
          <a:xfrm>
            <a:off x="3433188" y="5291718"/>
            <a:ext cx="360040" cy="432048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4" name="위쪽 화살표 16"/>
          <p:cNvSpPr/>
          <p:nvPr/>
        </p:nvSpPr>
        <p:spPr>
          <a:xfrm rot="5400000">
            <a:off x="5358980" y="3254582"/>
            <a:ext cx="977927" cy="1512168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92059" y="3563526"/>
            <a:ext cx="37433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DB</a:t>
            </a:r>
            <a:r>
              <a:rPr lang="ko-KR" altLang="en-US" dirty="0" smtClean="0"/>
              <a:t>의 임시수강테이블에 있는</a:t>
            </a:r>
            <a:endParaRPr lang="en-US" altLang="ko-KR" dirty="0" smtClean="0"/>
          </a:p>
          <a:p>
            <a:r>
              <a:rPr lang="ko-KR" altLang="en-US" dirty="0" smtClean="0"/>
              <a:t>내용을 삭제 후 수강확정테이블에 </a:t>
            </a:r>
            <a:endParaRPr lang="en-US" altLang="ko-KR" dirty="0" smtClean="0"/>
          </a:p>
          <a:p>
            <a:r>
              <a:rPr lang="ko-KR" altLang="en-US" dirty="0" smtClean="0"/>
              <a:t>추</a:t>
            </a:r>
            <a:r>
              <a:rPr lang="ko-KR" altLang="en-US" dirty="0"/>
              <a:t>가</a:t>
            </a:r>
          </a:p>
        </p:txBody>
      </p:sp>
      <p:pic>
        <p:nvPicPr>
          <p:cNvPr id="6" name="Picture 2" descr="C:\Users\Administrator\Pictures\알림창\수락실패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507" y="2915454"/>
            <a:ext cx="2676526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Administrator\Pictures\알림창\수락완료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803" y="2915454"/>
            <a:ext cx="2667000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36107" y="341490"/>
            <a:ext cx="7364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학사 관리 프로그램</a:t>
            </a:r>
            <a:r>
              <a:rPr lang="en-US" altLang="ko-KR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(</a:t>
            </a:r>
            <a:r>
              <a:rPr lang="ko-KR" altLang="en-US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기능 설명</a:t>
            </a:r>
            <a:r>
              <a:rPr lang="en-US" altLang="ko-KR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)</a:t>
            </a:r>
            <a:endParaRPr lang="ko-KR" altLang="en-US" sz="36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742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21709" y="469560"/>
            <a:ext cx="1425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목차</a:t>
            </a:r>
            <a:endParaRPr lang="ko-KR" altLang="en-US" sz="40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02160" y="1284760"/>
            <a:ext cx="3443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학사관리프로그램</a:t>
            </a:r>
            <a:endParaRPr lang="ko-KR" altLang="en-US" sz="32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02159" y="3287011"/>
            <a:ext cx="34434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GCB cinema</a:t>
            </a:r>
          </a:p>
          <a:p>
            <a:r>
              <a:rPr lang="en-US" altLang="ko-KR" sz="32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(Web application)</a:t>
            </a:r>
            <a:endParaRPr lang="ko-KR" altLang="en-US" sz="32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16559" y="2162774"/>
            <a:ext cx="2529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프로젝트 설명</a:t>
            </a:r>
            <a:endParaRPr lang="en-US" altLang="ko-KR" sz="2400" dirty="0" smtClean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프로젝트 기능</a:t>
            </a:r>
            <a:endParaRPr lang="ko-KR" altLang="en-US" sz="240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16558" y="4657469"/>
            <a:ext cx="2529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프로젝트 설명</a:t>
            </a:r>
            <a:endParaRPr lang="en-US" altLang="ko-KR" sz="2400" dirty="0" smtClean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프로젝트 기능</a:t>
            </a:r>
            <a:endParaRPr lang="ko-KR" altLang="en-US" sz="240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772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12973" y="906162"/>
            <a:ext cx="4209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GCB cinema</a:t>
            </a:r>
            <a:endParaRPr lang="ko-KR" altLang="en-US" sz="36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04086" y="2298358"/>
            <a:ext cx="1598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>개발 기간</a:t>
            </a:r>
            <a:endParaRPr lang="ko-KR" altLang="en-US" sz="2400" dirty="0"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04086" y="2891481"/>
            <a:ext cx="1598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>개발 환경</a:t>
            </a:r>
            <a:endParaRPr lang="ko-KR" altLang="en-US" sz="2400" dirty="0"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02444" y="2298358"/>
            <a:ext cx="3509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2013.09.20 ~ 2013.11.08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102444" y="2937647"/>
            <a:ext cx="38223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Eclipse EE (spring framework IDE)</a:t>
            </a:r>
          </a:p>
          <a:p>
            <a:r>
              <a:rPr lang="en-US" altLang="ko-KR" dirty="0" smtClean="0"/>
              <a:t>Oracle 11g,Mybatis</a:t>
            </a:r>
          </a:p>
          <a:p>
            <a:r>
              <a:rPr lang="en-US" altLang="ko-KR" dirty="0" smtClean="0"/>
              <a:t>Apache Tomcat 7.0</a:t>
            </a:r>
          </a:p>
          <a:p>
            <a:r>
              <a:rPr lang="en-US" altLang="ko-KR" dirty="0" smtClean="0"/>
              <a:t>HTML5&amp; CSS3</a:t>
            </a:r>
          </a:p>
          <a:p>
            <a:r>
              <a:rPr lang="en-US" altLang="ko-KR" dirty="0" smtClean="0"/>
              <a:t>JavaScript, </a:t>
            </a:r>
            <a:r>
              <a:rPr lang="en-US" altLang="ko-KR" dirty="0" err="1" smtClean="0"/>
              <a:t>Jquery</a:t>
            </a:r>
            <a:endParaRPr lang="en-US" altLang="ko-KR" dirty="0" smtClean="0"/>
          </a:p>
          <a:p>
            <a:r>
              <a:rPr lang="en-US" altLang="ko-KR" dirty="0" smtClean="0"/>
              <a:t>xml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04086" y="4992130"/>
            <a:ext cx="1598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>개요</a:t>
            </a:r>
            <a:endParaRPr lang="ko-KR" altLang="en-US" sz="2400" dirty="0"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02444" y="4992130"/>
            <a:ext cx="59394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영화관 웹 페이지 구현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일반 회원</a:t>
            </a:r>
            <a:r>
              <a:rPr lang="en-US" altLang="ko-KR" dirty="0" smtClean="0"/>
              <a:t>(</a:t>
            </a:r>
            <a:r>
              <a:rPr lang="ko-KR" altLang="en-US" dirty="0" smtClean="0"/>
              <a:t>사용자</a:t>
            </a:r>
            <a:r>
              <a:rPr lang="en-US" altLang="ko-KR" dirty="0" smtClean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현재 </a:t>
            </a:r>
            <a:r>
              <a:rPr lang="ko-KR" altLang="en-US" dirty="0" err="1" smtClean="0"/>
              <a:t>상영작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상영 </a:t>
            </a:r>
            <a:r>
              <a:rPr lang="ko-KR" altLang="en-US" dirty="0" err="1" smtClean="0"/>
              <a:t>예정작</a:t>
            </a:r>
            <a:r>
              <a:rPr lang="ko-KR" altLang="en-US" dirty="0" smtClean="0"/>
              <a:t> 목록 조회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리뷰작성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예매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관리자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영화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상영관 정보 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상영시간표 작성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9523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56659" y="951112"/>
            <a:ext cx="1590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CGB Cinema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27408" y="470513"/>
            <a:ext cx="10919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동기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991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4" name="내용 개체 틀 2"/>
          <p:cNvSpPr txBox="1">
            <a:spLocks/>
          </p:cNvSpPr>
          <p:nvPr/>
        </p:nvSpPr>
        <p:spPr>
          <a:xfrm>
            <a:off x="1783796" y="1631110"/>
            <a:ext cx="2169079" cy="1235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ko-KR" sz="1800" b="1" dirty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DB </a:t>
            </a:r>
            <a:r>
              <a:rPr lang="ko-KR" altLang="en-US" sz="1800" b="1" dirty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영화관 사이트</a:t>
            </a:r>
            <a:endParaRPr lang="en-US" altLang="ko-KR" sz="1800" b="1" dirty="0">
              <a:solidFill>
                <a:srgbClr val="3D3C3E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3789649" y="1202485"/>
            <a:ext cx="6706901" cy="1275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800" dirty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취업아카데미에서 배운 기술을 이용해서 프로젝트 범위 물색 </a:t>
            </a:r>
            <a:endParaRPr lang="en-US" altLang="ko-KR" sz="1800" dirty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HY강B" pitchFamily="18" charset="-127"/>
                <a:ea typeface="HY강B" pitchFamily="18" charset="-127"/>
              </a:rPr>
              <a:t>DB </a:t>
            </a: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예약시스템을 갖추고 있는 영화관 사이트 구축 결정</a:t>
            </a:r>
            <a:endParaRPr lang="en-US" altLang="ko-KR" sz="1800" dirty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웹 뿐만 아니라 </a:t>
            </a:r>
            <a:r>
              <a:rPr lang="ko-KR" altLang="en-US" sz="1800" dirty="0" err="1">
                <a:latin typeface="HY강B" pitchFamily="18" charset="-127"/>
                <a:ea typeface="HY강B" pitchFamily="18" charset="-127"/>
              </a:rPr>
              <a:t>모바일등</a:t>
            </a: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 다른 </a:t>
            </a:r>
            <a:r>
              <a:rPr lang="ko-KR" altLang="en-US" sz="1800" dirty="0" err="1">
                <a:latin typeface="HY강B" pitchFamily="18" charset="-127"/>
                <a:ea typeface="HY강B" pitchFamily="18" charset="-127"/>
              </a:rPr>
              <a:t>플렛폼에서도</a:t>
            </a: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 호환 가능한   웹</a:t>
            </a:r>
            <a:r>
              <a:rPr lang="en-US" altLang="ko-KR" sz="1800" dirty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표준 사이트 개발 </a:t>
            </a:r>
            <a:endParaRPr lang="en-US" altLang="ko-KR" sz="1800" dirty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사용자 페이지와 관리자 페이지를 각각 개발</a:t>
            </a:r>
            <a:endParaRPr lang="en-US" altLang="ko-KR" sz="1800" dirty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sz="1800" dirty="0"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29" name="Picture 2" descr="C:\Users\Administrator\Desktop\캡처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312" y="4149080"/>
            <a:ext cx="2367649" cy="185766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" descr="C:\Users\Administrator\Desktop\Screenshot_2013-09-24-16-15-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1" y="4133748"/>
            <a:ext cx="1198439" cy="188754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C:\Users\Administrator\Desktop\Screenshot_2013-09-24-16-20-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233" y="4152899"/>
            <a:ext cx="1198439" cy="188754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3694508" y="6217568"/>
            <a:ext cx="5857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 dirty="0">
                <a:latin typeface="HY강B" pitchFamily="18" charset="-127"/>
                <a:ea typeface="HY강B" pitchFamily="18" charset="-127"/>
              </a:rPr>
              <a:t> GCV </a:t>
            </a:r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영화관 사이트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150892" y="6199984"/>
            <a:ext cx="2401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 dirty="0">
                <a:latin typeface="HY강B" pitchFamily="18" charset="-127"/>
                <a:ea typeface="HY강B" pitchFamily="18" charset="-127"/>
              </a:rPr>
              <a:t> GCV </a:t>
            </a:r>
            <a:r>
              <a:rPr lang="ko-KR" altLang="en-US" sz="1400" dirty="0" err="1">
                <a:latin typeface="HY강B" pitchFamily="18" charset="-127"/>
                <a:ea typeface="HY강B" pitchFamily="18" charset="-127"/>
              </a:rPr>
              <a:t>모바일</a:t>
            </a:r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 페이지</a:t>
            </a:r>
          </a:p>
        </p:txBody>
      </p:sp>
    </p:spTree>
    <p:extLst>
      <p:ext uri="{BB962C8B-B14F-4D97-AF65-F5344CB8AC3E}">
        <p14:creationId xmlns:p14="http://schemas.microsoft.com/office/powerpoint/2010/main" val="2393916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256659" y="951112"/>
            <a:ext cx="1590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CGB Cinema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227409" y="470513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프로젝트 예시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991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76425" y="4924426"/>
            <a:ext cx="1467296" cy="1361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pc="-50">
                <a:latin typeface="HY강B" pitchFamily="18" charset="-127"/>
                <a:ea typeface="HY강B" pitchFamily="18" charset="-127"/>
              </a:rPr>
              <a:t>웹 사이트</a:t>
            </a:r>
            <a:endParaRPr lang="ko-KR" altLang="en-US" sz="1400" b="1" spc="-5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400426" y="4895851"/>
            <a:ext cx="2613855" cy="13614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indent="-276225">
              <a:lnSpc>
                <a:spcPct val="150000"/>
              </a:lnSpc>
              <a:buFont typeface="Wingdings" pitchFamily="2" charset="2"/>
              <a:buChar char="§"/>
              <a:tabLst>
                <a:tab pos="1162050" algn="l"/>
              </a:tabLst>
            </a:pPr>
            <a:r>
              <a:rPr lang="en-US" altLang="ko-KR" sz="14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HY강M" pitchFamily="18" charset="-127"/>
                <a:ea typeface="HY강M" pitchFamily="18" charset="-127"/>
              </a:rPr>
              <a:t>HTML5 , JSP2.2 </a:t>
            </a:r>
            <a:r>
              <a:rPr lang="ko-KR" altLang="en-US" sz="14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HY강M" pitchFamily="18" charset="-127"/>
                <a:ea typeface="HY강M" pitchFamily="18" charset="-127"/>
              </a:rPr>
              <a:t>기반</a:t>
            </a:r>
            <a:endParaRPr lang="en-US" altLang="ko-KR" sz="1400" b="1" spc="-50" dirty="0">
              <a:solidFill>
                <a:schemeClr val="tx1">
                  <a:lumMod val="65000"/>
                  <a:lumOff val="35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pPr marL="542925" indent="-276225">
              <a:lnSpc>
                <a:spcPct val="150000"/>
              </a:lnSpc>
              <a:buFont typeface="Wingdings" pitchFamily="2" charset="2"/>
              <a:buChar char="§"/>
              <a:tabLst>
                <a:tab pos="1162050" algn="l"/>
              </a:tabLst>
            </a:pPr>
            <a:r>
              <a:rPr lang="en-US" altLang="ko-KR" sz="14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HY강M" pitchFamily="18" charset="-127"/>
                <a:ea typeface="HY강M" pitchFamily="18" charset="-127"/>
              </a:rPr>
              <a:t>MVC </a:t>
            </a:r>
            <a:r>
              <a:rPr lang="ko-KR" altLang="en-US" sz="14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HY강M" pitchFamily="18" charset="-127"/>
                <a:ea typeface="HY강M" pitchFamily="18" charset="-127"/>
              </a:rPr>
              <a:t>모델</a:t>
            </a:r>
            <a:r>
              <a:rPr lang="en-US" altLang="ko-KR" sz="14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HY강M" pitchFamily="18" charset="-127"/>
                <a:ea typeface="HY강M" pitchFamily="18" charset="-127"/>
              </a:rPr>
              <a:t>2  </a:t>
            </a:r>
            <a:r>
              <a:rPr lang="ko-KR" altLang="en-US" sz="14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HY강M" pitchFamily="18" charset="-127"/>
                <a:ea typeface="HY강M" pitchFamily="18" charset="-127"/>
              </a:rPr>
              <a:t>코딩 디자인</a:t>
            </a:r>
            <a:endParaRPr lang="en-US" altLang="ko-KR" sz="1400" b="1" spc="-50" dirty="0">
              <a:solidFill>
                <a:schemeClr val="tx1">
                  <a:lumMod val="65000"/>
                  <a:lumOff val="35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pPr marL="542925" indent="-276225">
              <a:lnSpc>
                <a:spcPct val="150000"/>
              </a:lnSpc>
              <a:buFont typeface="Wingdings" pitchFamily="2" charset="2"/>
              <a:buChar char="§"/>
              <a:tabLst>
                <a:tab pos="1162050" algn="l"/>
              </a:tabLst>
            </a:pPr>
            <a:r>
              <a:rPr lang="en-US" altLang="ko-KR" sz="1400" b="1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강M" pitchFamily="18" charset="-127"/>
                <a:ea typeface="HY강M" pitchFamily="18" charset="-127"/>
              </a:rPr>
              <a:t>jQuery</a:t>
            </a:r>
            <a:r>
              <a:rPr lang="en-US" altLang="ko-KR" sz="14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HY강M" pitchFamily="18" charset="-127"/>
                <a:ea typeface="HY강M" pitchFamily="18" charset="-127"/>
              </a:rPr>
              <a:t> </a:t>
            </a:r>
            <a:r>
              <a:rPr lang="ko-KR" altLang="en-US" sz="14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HY강M" pitchFamily="18" charset="-127"/>
                <a:ea typeface="HY강M" pitchFamily="18" charset="-127"/>
              </a:rPr>
              <a:t>와 </a:t>
            </a:r>
            <a:r>
              <a:rPr lang="en-US" altLang="ko-KR" sz="14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HY강M" pitchFamily="18" charset="-127"/>
                <a:ea typeface="HY강M" pitchFamily="18" charset="-127"/>
              </a:rPr>
              <a:t>SPRING 3.0         </a:t>
            </a:r>
            <a:r>
              <a:rPr lang="ko-KR" altLang="en-US" sz="14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HY강M" pitchFamily="18" charset="-127"/>
                <a:ea typeface="HY강M" pitchFamily="18" charset="-127"/>
              </a:rPr>
              <a:t>프레임워크 활용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111045" y="4904790"/>
            <a:ext cx="1467296" cy="1361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pc="-50" dirty="0">
                <a:latin typeface="HY강B" pitchFamily="18" charset="-127"/>
                <a:ea typeface="HY강B" pitchFamily="18" charset="-127"/>
              </a:rPr>
              <a:t>관리자 페이지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632316" y="4886326"/>
            <a:ext cx="2784164" cy="13614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indent="-276225">
              <a:lnSpc>
                <a:spcPct val="150000"/>
              </a:lnSpc>
              <a:buFont typeface="Wingdings" pitchFamily="2" charset="2"/>
              <a:buChar char="§"/>
              <a:tabLst>
                <a:tab pos="1162050" algn="l"/>
              </a:tabLst>
            </a:pPr>
            <a:endParaRPr lang="en-US" altLang="ko-KR" sz="1400" b="1" spc="-50" dirty="0">
              <a:solidFill>
                <a:schemeClr val="tx1">
                  <a:lumMod val="65000"/>
                  <a:lumOff val="35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pPr marL="542925" indent="-276225">
              <a:lnSpc>
                <a:spcPct val="150000"/>
              </a:lnSpc>
              <a:buFont typeface="Wingdings" pitchFamily="2" charset="2"/>
              <a:buChar char="§"/>
              <a:tabLst>
                <a:tab pos="1162050" algn="l"/>
              </a:tabLst>
            </a:pPr>
            <a:r>
              <a:rPr lang="ko-KR" altLang="en-US" sz="14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HY강M" pitchFamily="18" charset="-127"/>
                <a:ea typeface="HY강M" pitchFamily="18" charset="-127"/>
              </a:rPr>
              <a:t>영화추가</a:t>
            </a:r>
            <a:r>
              <a:rPr lang="en-US" altLang="ko-KR" sz="14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HY강M" pitchFamily="18" charset="-127"/>
                <a:ea typeface="HY강M" pitchFamily="18" charset="-127"/>
              </a:rPr>
              <a:t>,</a:t>
            </a:r>
            <a:r>
              <a:rPr lang="ko-KR" altLang="en-US" sz="14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HY강M" pitchFamily="18" charset="-127"/>
                <a:ea typeface="HY강M" pitchFamily="18" charset="-127"/>
              </a:rPr>
              <a:t>  </a:t>
            </a:r>
            <a:r>
              <a:rPr lang="ko-KR" altLang="en-US" sz="1400" b="1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강M" pitchFamily="18" charset="-127"/>
                <a:ea typeface="HY강M" pitchFamily="18" charset="-127"/>
              </a:rPr>
              <a:t>상영시간관리등</a:t>
            </a:r>
            <a:r>
              <a:rPr lang="ko-KR" altLang="en-US" sz="14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HY강M" pitchFamily="18" charset="-127"/>
                <a:ea typeface="HY강M" pitchFamily="18" charset="-127"/>
              </a:rPr>
              <a:t>  사이트 관리에 필요한 기능 </a:t>
            </a:r>
            <a:endParaRPr lang="en-US" altLang="ko-KR" sz="1400" b="1" spc="-50" dirty="0">
              <a:solidFill>
                <a:schemeClr val="tx1">
                  <a:lumMod val="65000"/>
                  <a:lumOff val="35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pPr marL="542925" indent="-276225">
              <a:lnSpc>
                <a:spcPct val="150000"/>
              </a:lnSpc>
              <a:buFont typeface="Wingdings" pitchFamily="2" charset="2"/>
              <a:buChar char="§"/>
              <a:tabLst>
                <a:tab pos="1162050" algn="l"/>
              </a:tabLst>
            </a:pPr>
            <a:r>
              <a:rPr lang="ko-KR" altLang="en-US" sz="14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HY강M" pitchFamily="18" charset="-127"/>
                <a:ea typeface="HY강M" pitchFamily="18" charset="-127"/>
              </a:rPr>
              <a:t>관람객의 이용정보를 요약</a:t>
            </a:r>
            <a:r>
              <a:rPr lang="en-US" altLang="ko-KR" sz="14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HY강M" pitchFamily="18" charset="-127"/>
                <a:ea typeface="HY강M" pitchFamily="18" charset="-127"/>
              </a:rPr>
              <a:t>,</a:t>
            </a:r>
            <a:r>
              <a:rPr lang="ko-KR" altLang="en-US" sz="14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HY강M" pitchFamily="18" charset="-127"/>
                <a:ea typeface="HY강M" pitchFamily="18" charset="-127"/>
              </a:rPr>
              <a:t> </a:t>
            </a:r>
            <a:r>
              <a:rPr lang="ko-KR" altLang="en-US" sz="1400" b="1" spc="-50">
                <a:solidFill>
                  <a:schemeClr val="tx1">
                    <a:lumMod val="65000"/>
                    <a:lumOff val="35000"/>
                  </a:schemeClr>
                </a:solidFill>
                <a:latin typeface="HY강M" pitchFamily="18" charset="-127"/>
                <a:ea typeface="HY강M" pitchFamily="18" charset="-127"/>
              </a:rPr>
              <a:t>관람정보  페이지 제공</a:t>
            </a:r>
            <a:endParaRPr lang="en-US" altLang="ko-KR" sz="1400" b="1" spc="-50" dirty="0">
              <a:solidFill>
                <a:schemeClr val="tx1">
                  <a:lumMod val="65000"/>
                  <a:lumOff val="35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pPr marL="542925" indent="-276225">
              <a:lnSpc>
                <a:spcPct val="150000"/>
              </a:lnSpc>
              <a:buFont typeface="Wingdings" pitchFamily="2" charset="2"/>
              <a:buChar char="§"/>
              <a:tabLst>
                <a:tab pos="1162050" algn="l"/>
              </a:tabLst>
            </a:pPr>
            <a:endParaRPr lang="en-US" altLang="ko-KR" sz="1400" b="1" spc="-50" dirty="0">
              <a:solidFill>
                <a:schemeClr val="tx1">
                  <a:lumMod val="65000"/>
                  <a:lumOff val="35000"/>
                </a:schemeClr>
              </a:solidFill>
              <a:latin typeface="HY강M" pitchFamily="18" charset="-127"/>
              <a:ea typeface="HY강M" pitchFamily="18" charset="-127"/>
            </a:endParaRPr>
          </a:p>
        </p:txBody>
      </p:sp>
      <p:pic>
        <p:nvPicPr>
          <p:cNvPr id="17" name="Picture 4" descr="C:\Users\Administrator\Desktop\hjkhj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710" y="1916833"/>
            <a:ext cx="3694747" cy="264275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Administrator\Desktop\캡처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1916833"/>
            <a:ext cx="3744416" cy="267079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291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256659" y="951112"/>
            <a:ext cx="1590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CGB Cinema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227409" y="470513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개발방향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991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1734027" y="1609750"/>
            <a:ext cx="1957135" cy="48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ko-KR" sz="1800" b="1" dirty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1</a:t>
            </a:r>
            <a:r>
              <a:rPr lang="en-US" altLang="ko-KR" sz="1800" b="1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.  MVC </a:t>
            </a:r>
            <a:r>
              <a:rPr lang="ko-KR" altLang="en-US" sz="1800" b="1" dirty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패턴 구현</a:t>
            </a:r>
            <a:endParaRPr lang="en-US" altLang="ko-KR" sz="1800" b="1" dirty="0">
              <a:solidFill>
                <a:srgbClr val="3D3C3E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3575720" y="1524747"/>
            <a:ext cx="7092280" cy="1275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소스의 </a:t>
            </a:r>
            <a:r>
              <a:rPr lang="ko-KR" altLang="en-US" sz="1800" dirty="0" err="1">
                <a:latin typeface="HY강B" pitchFamily="18" charset="-127"/>
                <a:ea typeface="HY강B" pitchFamily="18" charset="-127"/>
              </a:rPr>
              <a:t>가독성과</a:t>
            </a: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 팀 </a:t>
            </a:r>
            <a:r>
              <a:rPr lang="ko-KR" altLang="en-US" sz="1800">
                <a:latin typeface="HY강B" pitchFamily="18" charset="-127"/>
                <a:ea typeface="HY강B" pitchFamily="18" charset="-127"/>
              </a:rPr>
              <a:t>작업의 분할</a:t>
            </a:r>
            <a:r>
              <a:rPr lang="en-US" altLang="ko-KR" sz="1800">
                <a:latin typeface="HY강B" pitchFamily="18" charset="-127"/>
                <a:ea typeface="HY강B" pitchFamily="18" charset="-127"/>
              </a:rPr>
              <a:t>, Spring </a:t>
            </a:r>
            <a:r>
              <a:rPr lang="ko-KR" altLang="en-US" sz="1800">
                <a:latin typeface="HY강B" pitchFamily="18" charset="-127"/>
                <a:ea typeface="HY강B" pitchFamily="18" charset="-127"/>
              </a:rPr>
              <a:t>적용을 위해 </a:t>
            </a: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모델</a:t>
            </a:r>
            <a:r>
              <a:rPr lang="en-US" altLang="ko-KR" sz="1800" dirty="0">
                <a:latin typeface="HY강B" pitchFamily="18" charset="-127"/>
                <a:ea typeface="HY강B" pitchFamily="18" charset="-127"/>
              </a:rPr>
              <a:t>2 </a:t>
            </a: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코딩</a:t>
            </a:r>
            <a:endParaRPr lang="en-US" altLang="ko-KR" sz="1800" dirty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HY강B" pitchFamily="18" charset="-127"/>
                <a:ea typeface="HY강B" pitchFamily="18" charset="-127"/>
              </a:rPr>
              <a:t>Model – </a:t>
            </a: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데이터베이스 접속을 관리하고 </a:t>
            </a:r>
            <a:r>
              <a:rPr lang="en-US" altLang="ko-KR" sz="1800" dirty="0" err="1">
                <a:latin typeface="HY강B" pitchFamily="18" charset="-127"/>
                <a:ea typeface="HY강B" pitchFamily="18" charset="-127"/>
              </a:rPr>
              <a:t>sql</a:t>
            </a: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을 제어하는 부분   </a:t>
            </a:r>
            <a:endParaRPr lang="en-US" altLang="ko-KR" sz="1800" dirty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HY강B" pitchFamily="18" charset="-127"/>
                <a:ea typeface="HY강B" pitchFamily="18" charset="-127"/>
              </a:rPr>
              <a:t>View - Model</a:t>
            </a: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에서 가져온 데이터들이 화면에 표시되는 </a:t>
            </a: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부분</a:t>
            </a:r>
            <a:endParaRPr lang="ko-KR" altLang="en-US" sz="1800" dirty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HY강B" pitchFamily="18" charset="-127"/>
                <a:ea typeface="HY강B" pitchFamily="18" charset="-127"/>
              </a:rPr>
              <a:t>Controller - URL</a:t>
            </a: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처리 및 </a:t>
            </a:r>
            <a:r>
              <a:rPr lang="ko-KR" altLang="en-US" sz="1800" dirty="0" err="1">
                <a:latin typeface="HY강B" pitchFamily="18" charset="-127"/>
                <a:ea typeface="HY강B" pitchFamily="18" charset="-127"/>
              </a:rPr>
              <a:t>파라미터</a:t>
            </a:r>
            <a:r>
              <a:rPr lang="en-US" altLang="ko-KR" sz="1800" dirty="0"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기능제어</a:t>
            </a:r>
            <a:r>
              <a:rPr lang="en-US" altLang="ko-KR" sz="1800" dirty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부분</a:t>
            </a:r>
            <a:endParaRPr lang="ko-KR" altLang="en-US" sz="18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752186" y="4149080"/>
            <a:ext cx="1440160" cy="144016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+mn-ea"/>
              </a:rPr>
              <a:t>MVC</a:t>
            </a:r>
          </a:p>
          <a:p>
            <a:pPr algn="ctr"/>
            <a:r>
              <a:rPr lang="ko-KR" altLang="en-US" sz="1400" dirty="0">
                <a:latin typeface="+mn-ea"/>
              </a:rPr>
              <a:t>모</a:t>
            </a:r>
            <a:r>
              <a:rPr lang="ko-KR" altLang="en-US" sz="1400" dirty="0">
                <a:latin typeface="+mn-ea"/>
              </a:rPr>
              <a:t>델</a:t>
            </a:r>
            <a:r>
              <a:rPr lang="en-US" altLang="ko-KR" sz="1400" dirty="0">
                <a:latin typeface="+mn-ea"/>
              </a:rPr>
              <a:t>2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29" name="Picture 2" descr="C:\Users\jiyoung\Downloads\cusmaker_com_20130525_19532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632" y="3573016"/>
            <a:ext cx="4248472" cy="2907168"/>
          </a:xfrm>
          <a:prstGeom prst="rect">
            <a:avLst/>
          </a:prstGeom>
          <a:noFill/>
        </p:spPr>
      </p:pic>
      <p:sp>
        <p:nvSpPr>
          <p:cNvPr id="27" name="아래쪽 화살표 26"/>
          <p:cNvSpPr/>
          <p:nvPr/>
        </p:nvSpPr>
        <p:spPr>
          <a:xfrm rot="16200000">
            <a:off x="6887359" y="4725874"/>
            <a:ext cx="361500" cy="360041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429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256659" y="951112"/>
            <a:ext cx="1590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CGB Cinema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227409" y="470513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개발방향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991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1786256" y="1631110"/>
            <a:ext cx="2169079" cy="1235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ko-KR" sz="1800" b="1" dirty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2.</a:t>
            </a:r>
            <a:r>
              <a:rPr lang="ko-KR" altLang="en-US" sz="1800" b="1" dirty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개발 전</a:t>
            </a:r>
            <a:endParaRPr lang="en-US" altLang="ko-KR" sz="1800" b="1" dirty="0">
              <a:solidFill>
                <a:srgbClr val="3D3C3E"/>
              </a:solidFill>
              <a:latin typeface="HY강B" pitchFamily="18" charset="-127"/>
              <a:ea typeface="HY강B" pitchFamily="18" charset="-127"/>
            </a:endParaRPr>
          </a:p>
          <a:p>
            <a:pPr>
              <a:buNone/>
            </a:pPr>
            <a:r>
              <a:rPr lang="en-US" altLang="ko-KR" sz="1800" b="1" dirty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1800" b="1" dirty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      </a:t>
            </a:r>
            <a:r>
              <a:rPr lang="ko-KR" altLang="en-US" sz="1800" b="1" dirty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통합 </a:t>
            </a:r>
            <a:r>
              <a:rPr lang="en-US" altLang="ko-KR" sz="1800" b="1" dirty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DB </a:t>
            </a:r>
            <a:r>
              <a:rPr lang="ko-KR" altLang="en-US" sz="1800" b="1" dirty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개발</a:t>
            </a:r>
            <a:endParaRPr lang="en-US" altLang="ko-KR" sz="1800" b="1" dirty="0">
              <a:solidFill>
                <a:srgbClr val="3D3C3E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3794721" y="1551642"/>
            <a:ext cx="6706901" cy="1275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팀원들과 요구분석 단계 수행한 후 </a:t>
            </a:r>
            <a:r>
              <a:rPr lang="en-US" altLang="ko-KR" sz="1800" dirty="0">
                <a:latin typeface="HY강B" pitchFamily="18" charset="-127"/>
                <a:ea typeface="HY강B" pitchFamily="18" charset="-127"/>
              </a:rPr>
              <a:t>DB</a:t>
            </a: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를 사전에 설계</a:t>
            </a:r>
            <a:endParaRPr lang="en-US" altLang="ko-KR" sz="1800" dirty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팀장 컴퓨터에 데이터베이스를 저장한 후 다른 팀원들</a:t>
            </a: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이</a:t>
            </a: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    </a:t>
            </a:r>
            <a:r>
              <a:rPr lang="en-US" altLang="ko-KR" sz="1800" dirty="0">
                <a:latin typeface="HY강B" pitchFamily="18" charset="-127"/>
                <a:ea typeface="HY강B" pitchFamily="18" charset="-127"/>
              </a:rPr>
              <a:t>DB</a:t>
            </a: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에 접근하게 하여 팀 분할 작업을 용이하게 함</a:t>
            </a:r>
            <a:endParaRPr lang="en-US" altLang="ko-KR" sz="1800" dirty="0">
              <a:latin typeface="HY강B" pitchFamily="18" charset="-127"/>
              <a:ea typeface="HY강B" pitchFamily="18" charset="-127"/>
            </a:endParaRPr>
          </a:p>
          <a:p>
            <a:pPr fontAlgn="base"/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테이블 간의 관계를 </a:t>
            </a:r>
            <a:r>
              <a:rPr lang="ko-KR" altLang="en-US" sz="1800" dirty="0" err="1">
                <a:latin typeface="HY강B" pitchFamily="18" charset="-127"/>
                <a:ea typeface="HY강B" pitchFamily="18" charset="-127"/>
              </a:rPr>
              <a:t>외래키로</a:t>
            </a: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설정</a:t>
            </a:r>
            <a:endParaRPr lang="ko-KR" altLang="en-US" sz="1800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2499906" y="3930148"/>
            <a:ext cx="1463150" cy="63649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MOVIE</a:t>
            </a:r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929695" y="5317361"/>
            <a:ext cx="1463150" cy="63649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BOARD</a:t>
            </a:r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6852330" y="5563478"/>
            <a:ext cx="1463150" cy="636494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SEAT</a:t>
            </a:r>
            <a:endParaRPr lang="ko-KR" altLang="en-US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8895031" y="5563478"/>
            <a:ext cx="1463150" cy="636494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CINE_TIM</a:t>
            </a:r>
            <a:r>
              <a:rPr lang="en-US" altLang="ko-KR" dirty="0">
                <a:solidFill>
                  <a:schemeClr val="tx1"/>
                </a:solidFill>
              </a:rPr>
              <a:t>E</a:t>
            </a:r>
            <a:endParaRPr lang="ko-KR" altLang="en-US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7864052" y="3965121"/>
            <a:ext cx="1463150" cy="63649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THEATER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5652969" y="3807964"/>
            <a:ext cx="1463150" cy="63649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MEMBER</a:t>
            </a:r>
            <a:endParaRPr lang="ko-KR" altLang="en-US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4071879" y="4633296"/>
            <a:ext cx="1463150" cy="63649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RESERV</a:t>
            </a:r>
            <a:endParaRPr lang="ko-KR" altLang="en-US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cxnSp>
        <p:nvCxnSpPr>
          <p:cNvPr id="34" name="꺾인 연결선 33"/>
          <p:cNvCxnSpPr>
            <a:stCxn id="20" idx="0"/>
            <a:endCxn id="18" idx="2"/>
          </p:cNvCxnSpPr>
          <p:nvPr/>
        </p:nvCxnSpPr>
        <p:spPr>
          <a:xfrm rot="5400000" flipH="1" flipV="1">
            <a:off x="2571017" y="4656898"/>
            <a:ext cx="750719" cy="570211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꺾인 연결선 59"/>
          <p:cNvCxnSpPr>
            <a:stCxn id="18" idx="3"/>
            <a:endCxn id="33" idx="0"/>
          </p:cNvCxnSpPr>
          <p:nvPr/>
        </p:nvCxnSpPr>
        <p:spPr>
          <a:xfrm>
            <a:off x="3963056" y="4248396"/>
            <a:ext cx="840398" cy="38490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꺾인 연결선 69"/>
          <p:cNvCxnSpPr>
            <a:stCxn id="32" idx="2"/>
            <a:endCxn id="33" idx="3"/>
          </p:cNvCxnSpPr>
          <p:nvPr/>
        </p:nvCxnSpPr>
        <p:spPr>
          <a:xfrm rot="5400000">
            <a:off x="5706246" y="4273244"/>
            <a:ext cx="507085" cy="84951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endCxn id="31" idx="2"/>
          </p:cNvCxnSpPr>
          <p:nvPr/>
        </p:nvCxnSpPr>
        <p:spPr>
          <a:xfrm rot="5400000" flipH="1" flipV="1">
            <a:off x="7617801" y="4585651"/>
            <a:ext cx="961863" cy="993792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endCxn id="31" idx="2"/>
          </p:cNvCxnSpPr>
          <p:nvPr/>
        </p:nvCxnSpPr>
        <p:spPr>
          <a:xfrm rot="16200000" flipV="1">
            <a:off x="8639152" y="4558093"/>
            <a:ext cx="961863" cy="104890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344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256659" y="951112"/>
            <a:ext cx="1590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CGB Cinema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227409" y="470513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개발방향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991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1786256" y="1631110"/>
            <a:ext cx="2169079" cy="1235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ko-KR" sz="1800" b="1" dirty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3.</a:t>
            </a:r>
            <a:r>
              <a:rPr lang="ko-KR" altLang="en-US" sz="1800" b="1" dirty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관리자 페이지 </a:t>
            </a:r>
            <a:endParaRPr lang="en-US" altLang="ko-KR" sz="1800" b="1" dirty="0">
              <a:solidFill>
                <a:srgbClr val="3D3C3E"/>
              </a:solidFill>
              <a:latin typeface="HY강B" pitchFamily="18" charset="-127"/>
              <a:ea typeface="HY강B" pitchFamily="18" charset="-127"/>
            </a:endParaRPr>
          </a:p>
          <a:p>
            <a:pPr>
              <a:buNone/>
            </a:pPr>
            <a:r>
              <a:rPr lang="en-US" altLang="ko-KR" sz="1800" b="1" dirty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1800" b="1" dirty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                 </a:t>
            </a:r>
            <a:r>
              <a:rPr lang="ko-KR" altLang="en-US" sz="1800" b="1" dirty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개발</a:t>
            </a:r>
            <a:endParaRPr lang="en-US" altLang="ko-KR" sz="1800" b="1" dirty="0">
              <a:solidFill>
                <a:srgbClr val="3D3C3E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3794721" y="1551642"/>
            <a:ext cx="6706901" cy="1275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관리자 페이지를 개발해서 페이지 간의 유기적인 데이터      생성과 소멸을 유도</a:t>
            </a:r>
            <a:endParaRPr lang="en-US" altLang="ko-KR" sz="1800" dirty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영화 추가</a:t>
            </a:r>
            <a:r>
              <a:rPr lang="en-US" altLang="ko-KR" sz="1800" dirty="0"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영화 삭제</a:t>
            </a:r>
            <a:r>
              <a:rPr lang="en-US" altLang="ko-KR" sz="1800" dirty="0"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상영관 추가 등 전반적은 영화관        데이터들을 관리할 수 있는 페이지 개발</a:t>
            </a:r>
            <a:endParaRPr lang="en-US" altLang="ko-KR" sz="1800" dirty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추후에 연령대 선호도</a:t>
            </a:r>
            <a:r>
              <a:rPr lang="en-US" altLang="ko-KR" sz="1800" dirty="0"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남녀 비율</a:t>
            </a:r>
            <a:r>
              <a:rPr lang="en-US" altLang="ko-KR" sz="1800" dirty="0"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예매순위 등 영화관 관리에 필요한 정보를 통계로 관리하는 페이지를 추가할 예정</a:t>
            </a:r>
            <a:endParaRPr lang="en-US" altLang="ko-KR" sz="1800" dirty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sz="1800" dirty="0"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22" name="Picture 2" descr="C:\Users\Administrator\Desktop\wefwgwgw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4584601"/>
            <a:ext cx="3947207" cy="17145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Administrator\Desktop\wefwefwefwef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894" y="4584601"/>
            <a:ext cx="3267075" cy="17145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274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24000" y="1268760"/>
            <a:ext cx="9144000" cy="1372242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202" b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292000" y="170080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   ‘~10/0</a:t>
            </a:r>
            <a:endParaRPr lang="ko-KR" altLang="en-US" b="1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27649" y="1713944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‘1~4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51785" y="1713944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‘5~7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75921" y="1713944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‘8~12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00057" y="1713944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‘13~15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824193" y="1713944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‘16~17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2" name="그룹 25"/>
          <p:cNvGrpSpPr/>
          <p:nvPr/>
        </p:nvGrpSpPr>
        <p:grpSpPr>
          <a:xfrm>
            <a:off x="1991545" y="2352970"/>
            <a:ext cx="398615" cy="296416"/>
            <a:chOff x="789009" y="1196752"/>
            <a:chExt cx="398615" cy="296416"/>
          </a:xfrm>
        </p:grpSpPr>
        <p:sp>
          <p:nvSpPr>
            <p:cNvPr id="13" name="이등변 삼각형 12"/>
            <p:cNvSpPr/>
            <p:nvPr/>
          </p:nvSpPr>
          <p:spPr>
            <a:xfrm>
              <a:off x="853507" y="1196752"/>
              <a:ext cx="334117" cy="28803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>
              <a:off x="789009" y="1205136"/>
              <a:ext cx="334117" cy="288032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1524000" y="2514469"/>
            <a:ext cx="9144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188296" y="3851756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강B" pitchFamily="18" charset="-127"/>
                <a:ea typeface="HY강B" pitchFamily="18" charset="-127"/>
              </a:rPr>
              <a:t>9/20~10/0</a:t>
            </a:r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79662" y="4035500"/>
            <a:ext cx="2515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Project Plan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78514" y="4598539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강B" pitchFamily="18" charset="-127"/>
                <a:ea typeface="HY강B" pitchFamily="18" charset="-127"/>
              </a:rPr>
              <a:t>프로젝트 구상</a:t>
            </a:r>
            <a:endParaRPr lang="ko-KR" altLang="en-US" sz="24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81190" y="5013401"/>
            <a:ext cx="2994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웹의 다양한 동적 기술을 </a:t>
            </a:r>
            <a:endParaRPr lang="en-US" altLang="ko-KR" sz="1400" dirty="0">
              <a:latin typeface="HY강B" pitchFamily="18" charset="-127"/>
              <a:ea typeface="HY강B" pitchFamily="18" charset="-127"/>
            </a:endParaRPr>
          </a:p>
          <a:p>
            <a:pPr algn="r"/>
            <a:r>
              <a:rPr lang="ko-KR" altLang="en-US" sz="1400" dirty="0" err="1">
                <a:latin typeface="HY강B" pitchFamily="18" charset="-127"/>
                <a:ea typeface="HY강B" pitchFamily="18" charset="-127"/>
              </a:rPr>
              <a:t>보여줄수</a:t>
            </a:r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 있는 프로젝트 내용 상의 </a:t>
            </a:r>
            <a:endParaRPr lang="en-US" altLang="ko-KR" sz="14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26008" y="6525345"/>
            <a:ext cx="9144000" cy="22572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9866" b="-5079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131900" y="680332"/>
            <a:ext cx="1590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CGB Cinema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102650" y="199733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프로젝트 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866785" y="29196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33" name="Picture 2" descr="C:\Users\Administrator\Desktop\캡처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088" y="2867482"/>
            <a:ext cx="2367649" cy="185766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jiyoung\Downloads\이미지 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08577" y="3501009"/>
            <a:ext cx="2576463" cy="183592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2" name="Picture 4" descr="C:\Users\jiyoung\Downloads\이미지 10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16688" y="4293096"/>
            <a:ext cx="2586832" cy="182109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6" name="TextBox 25"/>
          <p:cNvSpPr txBox="1"/>
          <p:nvPr/>
        </p:nvSpPr>
        <p:spPr>
          <a:xfrm>
            <a:off x="9137026" y="1735531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‘11/4~8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3218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24000" y="1268760"/>
            <a:ext cx="9144000" cy="1372242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202" b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99986" y="3861048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강B" pitchFamily="18" charset="-127"/>
                <a:ea typeface="HY강B" pitchFamily="18" charset="-127"/>
              </a:rPr>
              <a:t>    10/1~4</a:t>
            </a:r>
            <a:r>
              <a:rPr lang="ko-KR" altLang="en-US" dirty="0">
                <a:latin typeface="HY강B" pitchFamily="18" charset="-127"/>
                <a:ea typeface="HY강B" pitchFamily="18" charset="-127"/>
              </a:rPr>
              <a:t>일</a:t>
            </a:r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35561" y="4035500"/>
            <a:ext cx="3408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DB Table Decide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64514" y="4598539"/>
            <a:ext cx="3799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강B" pitchFamily="18" charset="-127"/>
                <a:ea typeface="HY강B" pitchFamily="18" charset="-127"/>
              </a:rPr>
              <a:t>DB </a:t>
            </a:r>
            <a:r>
              <a:rPr lang="ko-KR" altLang="en-US" sz="2400" dirty="0">
                <a:latin typeface="HY강B" pitchFamily="18" charset="-127"/>
                <a:ea typeface="HY강B" pitchFamily="18" charset="-127"/>
              </a:rPr>
              <a:t>테이블 구성</a:t>
            </a:r>
            <a:r>
              <a:rPr lang="en-US" altLang="ko-KR" sz="2400" dirty="0">
                <a:latin typeface="HY강B" pitchFamily="18" charset="-127"/>
                <a:ea typeface="HY강B" pitchFamily="18" charset="-127"/>
              </a:rPr>
              <a:t>,</a:t>
            </a:r>
            <a:r>
              <a:rPr lang="ko-KR" altLang="en-US" sz="2400" dirty="0">
                <a:latin typeface="HY강B" pitchFamily="18" charset="-127"/>
                <a:ea typeface="HY강B" pitchFamily="18" charset="-127"/>
              </a:rPr>
              <a:t>역할 분배</a:t>
            </a:r>
            <a:endParaRPr lang="ko-KR" altLang="en-US" sz="24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95601" y="5013402"/>
            <a:ext cx="2980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테이블 구성요소</a:t>
            </a:r>
            <a:r>
              <a:rPr lang="en-US" altLang="ko-KR" sz="1400" dirty="0"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팀 역할분배 결정</a:t>
            </a:r>
            <a:endParaRPr lang="en-US" altLang="ko-KR" sz="14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24000" y="6525345"/>
            <a:ext cx="9144000" cy="22572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9866" b="-5079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131900" y="680332"/>
            <a:ext cx="1590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CGB Cinema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102650" y="199733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프로젝트 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866785" y="29196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3078" name="Picture 6" descr="C:\Users\jiyoung\Downloads\wevvwevevw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51984" y="2924944"/>
            <a:ext cx="3024336" cy="18002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76" name="Picture 4" descr="C:\Users\jiyoung\Downloads\tyutyutyutyu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32104" y="3933057"/>
            <a:ext cx="3168352" cy="202830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TextBox 22"/>
          <p:cNvSpPr txBox="1"/>
          <p:nvPr/>
        </p:nvSpPr>
        <p:spPr>
          <a:xfrm>
            <a:off x="1292000" y="170080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  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‘~10/0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27649" y="1713944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‘1~4</a:t>
            </a:r>
            <a:endParaRPr lang="ko-KR" altLang="en-US" b="1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151785" y="1713944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‘5~7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75921" y="1713944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‘8~12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00057" y="1713944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‘13~15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824193" y="1713944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‘16~17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31" name="그룹 25"/>
          <p:cNvGrpSpPr/>
          <p:nvPr/>
        </p:nvGrpSpPr>
        <p:grpSpPr>
          <a:xfrm>
            <a:off x="3249114" y="2352970"/>
            <a:ext cx="398615" cy="296416"/>
            <a:chOff x="789009" y="1196752"/>
            <a:chExt cx="398615" cy="296416"/>
          </a:xfrm>
        </p:grpSpPr>
        <p:sp>
          <p:nvSpPr>
            <p:cNvPr id="32" name="이등변 삼각형 31"/>
            <p:cNvSpPr/>
            <p:nvPr/>
          </p:nvSpPr>
          <p:spPr>
            <a:xfrm>
              <a:off x="853507" y="1196752"/>
              <a:ext cx="334117" cy="28803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  <p:sp>
          <p:nvSpPr>
            <p:cNvPr id="36" name="이등변 삼각형 35"/>
            <p:cNvSpPr/>
            <p:nvPr/>
          </p:nvSpPr>
          <p:spPr>
            <a:xfrm>
              <a:off x="789009" y="1205136"/>
              <a:ext cx="334117" cy="288032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</p:grpSp>
      <p:cxnSp>
        <p:nvCxnSpPr>
          <p:cNvPr id="37" name="직선 연결선 36"/>
          <p:cNvCxnSpPr/>
          <p:nvPr/>
        </p:nvCxnSpPr>
        <p:spPr>
          <a:xfrm>
            <a:off x="1524000" y="2514469"/>
            <a:ext cx="9144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137026" y="1735531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‘11/4~8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4299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24000" y="1268760"/>
            <a:ext cx="9144000" cy="1372242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202" b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1924" y="3861048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강B" pitchFamily="18" charset="-127"/>
                <a:ea typeface="HY강B" pitchFamily="18" charset="-127"/>
              </a:rPr>
              <a:t>    5~7</a:t>
            </a:r>
            <a:r>
              <a:rPr lang="ko-KR" altLang="en-US" dirty="0">
                <a:latin typeface="HY강B" pitchFamily="18" charset="-127"/>
                <a:ea typeface="HY강B" pitchFamily="18" charset="-127"/>
              </a:rPr>
              <a:t>일</a:t>
            </a:r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91810" y="4035500"/>
            <a:ext cx="31197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Main Template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87618" y="4598539"/>
            <a:ext cx="2544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강B" pitchFamily="18" charset="-127"/>
                <a:ea typeface="HY강B" pitchFamily="18" charset="-127"/>
              </a:rPr>
              <a:t>메인 템플릿 개발</a:t>
            </a:r>
            <a:endParaRPr lang="ko-KR" altLang="en-US" sz="24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29548" y="5013402"/>
            <a:ext cx="3153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메인 템플릿 구상 및 간단한 </a:t>
            </a:r>
            <a:r>
              <a:rPr lang="en-US" altLang="ko-KR" sz="1400" dirty="0">
                <a:latin typeface="HY강B" pitchFamily="18" charset="-127"/>
                <a:ea typeface="HY강B" pitchFamily="18" charset="-127"/>
              </a:rPr>
              <a:t>CSS </a:t>
            </a:r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구현</a:t>
            </a:r>
            <a:endParaRPr lang="en-US" altLang="ko-KR" sz="14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24000" y="6525345"/>
            <a:ext cx="9144000" cy="22572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9866" b="-5079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131900" y="680332"/>
            <a:ext cx="1590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CGB Cinema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102650" y="199733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프로젝트 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866785" y="29196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42" name="Picture 5" descr="C:\Users\Administrator\Desktop\adfasdf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2" y="2924944"/>
            <a:ext cx="3096344" cy="22322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jiyoung\Downloads\sdfsfsfsfdsvsdfb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04112" y="3717032"/>
            <a:ext cx="2808312" cy="24266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TextBox 22"/>
          <p:cNvSpPr txBox="1"/>
          <p:nvPr/>
        </p:nvSpPr>
        <p:spPr>
          <a:xfrm>
            <a:off x="1292000" y="170080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  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‘~10/0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27649" y="1713944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‘1~4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151785" y="1713944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‘5~7</a:t>
            </a:r>
            <a:endParaRPr lang="ko-KR" altLang="en-US" b="1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75921" y="1713944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‘8~12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00057" y="1713944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‘13~15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824193" y="1713944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‘16~17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31" name="그룹 25"/>
          <p:cNvGrpSpPr/>
          <p:nvPr/>
        </p:nvGrpSpPr>
        <p:grpSpPr>
          <a:xfrm>
            <a:off x="4545258" y="2352970"/>
            <a:ext cx="398615" cy="296416"/>
            <a:chOff x="789009" y="1196752"/>
            <a:chExt cx="398615" cy="296416"/>
          </a:xfrm>
        </p:grpSpPr>
        <p:sp>
          <p:nvSpPr>
            <p:cNvPr id="32" name="이등변 삼각형 31"/>
            <p:cNvSpPr/>
            <p:nvPr/>
          </p:nvSpPr>
          <p:spPr>
            <a:xfrm>
              <a:off x="853507" y="1196752"/>
              <a:ext cx="334117" cy="28803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  <p:sp>
          <p:nvSpPr>
            <p:cNvPr id="43" name="이등변 삼각형 42"/>
            <p:cNvSpPr/>
            <p:nvPr/>
          </p:nvSpPr>
          <p:spPr>
            <a:xfrm>
              <a:off x="789009" y="1205136"/>
              <a:ext cx="334117" cy="288032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</p:grpSp>
      <p:cxnSp>
        <p:nvCxnSpPr>
          <p:cNvPr id="44" name="직선 연결선 43"/>
          <p:cNvCxnSpPr/>
          <p:nvPr/>
        </p:nvCxnSpPr>
        <p:spPr>
          <a:xfrm>
            <a:off x="1524000" y="2514469"/>
            <a:ext cx="9144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137026" y="1735531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‘11/4~8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764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24000" y="1268760"/>
            <a:ext cx="9144000" cy="1372242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202" b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007769" y="386104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강B" pitchFamily="18" charset="-127"/>
                <a:ea typeface="HY강B" pitchFamily="18" charset="-127"/>
              </a:rPr>
              <a:t>    8~12</a:t>
            </a:r>
            <a:r>
              <a:rPr lang="ko-KR" altLang="en-US" dirty="0">
                <a:latin typeface="HY강B" pitchFamily="18" charset="-127"/>
                <a:ea typeface="HY강B" pitchFamily="18" charset="-127"/>
              </a:rPr>
              <a:t>일</a:t>
            </a:r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20044" y="4035500"/>
            <a:ext cx="2739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Development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84174" y="4598539"/>
            <a:ext cx="2247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latin typeface="HY강B" pitchFamily="18" charset="-127"/>
                <a:ea typeface="HY강B" pitchFamily="18" charset="-127"/>
              </a:rPr>
              <a:t>Servlet,JSP</a:t>
            </a:r>
            <a:r>
              <a:rPr lang="en-US" altLang="ko-KR" sz="2400" dirty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2400" dirty="0">
                <a:latin typeface="HY강B" pitchFamily="18" charset="-127"/>
                <a:ea typeface="HY강B" pitchFamily="18" charset="-127"/>
              </a:rPr>
              <a:t>개발</a:t>
            </a:r>
            <a:endParaRPr lang="ko-KR" altLang="en-US" sz="24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29684" y="5013402"/>
            <a:ext cx="2653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로그인</a:t>
            </a:r>
            <a:r>
              <a:rPr lang="en-US" altLang="ko-KR" sz="1400" dirty="0">
                <a:latin typeface="HY강B" pitchFamily="18" charset="-127"/>
                <a:ea typeface="HY강B" pitchFamily="18" charset="-127"/>
              </a:rPr>
              <a:t>,</a:t>
            </a:r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회원정보</a:t>
            </a:r>
            <a:r>
              <a:rPr lang="en-US" altLang="ko-KR" sz="1400" dirty="0">
                <a:latin typeface="HY강B" pitchFamily="18" charset="-127"/>
                <a:ea typeface="HY강B" pitchFamily="18" charset="-127"/>
              </a:rPr>
              <a:t>,</a:t>
            </a:r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관리자페이지</a:t>
            </a:r>
            <a:endParaRPr lang="en-US" altLang="ko-KR" sz="14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24000" y="6525345"/>
            <a:ext cx="9144000" cy="22572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9866" b="-5079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131900" y="680332"/>
            <a:ext cx="1590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CGB Cinema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102650" y="199733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프로젝트 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866785" y="29196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5122" name="Picture 2" descr="C:\Users\jiyoung\Downloads\이미지 1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35961" y="2996953"/>
            <a:ext cx="3434481" cy="194030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123" name="Picture 3" descr="C:\Users\jiyoung\Downloads\이미지 1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04112" y="3717032"/>
            <a:ext cx="2952328" cy="23812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TextBox 22"/>
          <p:cNvSpPr txBox="1"/>
          <p:nvPr/>
        </p:nvSpPr>
        <p:spPr>
          <a:xfrm>
            <a:off x="1292000" y="170080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  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‘~10/0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27649" y="1713944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‘1~4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151785" y="1713944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‘5~7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75921" y="1713944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‘8~12</a:t>
            </a:r>
            <a:endParaRPr lang="ko-KR" altLang="en-US" b="1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00057" y="1713944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‘13~15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824193" y="1713944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‘16~17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31" name="그룹 25"/>
          <p:cNvGrpSpPr/>
          <p:nvPr/>
        </p:nvGrpSpPr>
        <p:grpSpPr>
          <a:xfrm>
            <a:off x="5735961" y="2352970"/>
            <a:ext cx="398615" cy="296416"/>
            <a:chOff x="789009" y="1196752"/>
            <a:chExt cx="398615" cy="296416"/>
          </a:xfrm>
        </p:grpSpPr>
        <p:sp>
          <p:nvSpPr>
            <p:cNvPr id="32" name="이등변 삼각형 31"/>
            <p:cNvSpPr/>
            <p:nvPr/>
          </p:nvSpPr>
          <p:spPr>
            <a:xfrm>
              <a:off x="853507" y="1196752"/>
              <a:ext cx="334117" cy="28803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  <p:sp>
          <p:nvSpPr>
            <p:cNvPr id="42" name="이등변 삼각형 41"/>
            <p:cNvSpPr/>
            <p:nvPr/>
          </p:nvSpPr>
          <p:spPr>
            <a:xfrm>
              <a:off x="789009" y="1205136"/>
              <a:ext cx="334117" cy="288032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</p:grpSp>
      <p:cxnSp>
        <p:nvCxnSpPr>
          <p:cNvPr id="43" name="직선 연결선 42"/>
          <p:cNvCxnSpPr/>
          <p:nvPr/>
        </p:nvCxnSpPr>
        <p:spPr>
          <a:xfrm>
            <a:off x="1524000" y="2514469"/>
            <a:ext cx="9144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9137026" y="1735531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‘11/4~8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381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12973" y="906162"/>
            <a:ext cx="4209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학사 관리 프로그램</a:t>
            </a:r>
            <a:endParaRPr lang="ko-KR" altLang="en-US" sz="36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04086" y="2298358"/>
            <a:ext cx="1598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>개발 기간</a:t>
            </a:r>
            <a:endParaRPr lang="ko-KR" altLang="en-US" sz="2400" dirty="0"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04086" y="2891481"/>
            <a:ext cx="1598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latin typeface="HY나무M" panose="02030600000101010101" pitchFamily="18" charset="-127"/>
                <a:ea typeface="HY나무M" panose="02030600000101010101" pitchFamily="18" charset="-127"/>
              </a:rPr>
              <a:t>개발 환경</a:t>
            </a:r>
            <a:endParaRPr lang="ko-KR" altLang="en-US" sz="2400" dirty="0"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04086" y="3566979"/>
            <a:ext cx="1491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>개요</a:t>
            </a:r>
            <a:endParaRPr lang="ko-KR" altLang="en-US" sz="2400" dirty="0"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02444" y="2298358"/>
            <a:ext cx="3509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2013.07.31 ~ 2013.08.13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102444" y="2937647"/>
            <a:ext cx="3509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Oracle 11g, Eclipse EE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102443" y="3613145"/>
            <a:ext cx="76282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학생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교수 두 종류의 회원을 받아 서로 다른 기능을 제공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공통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회원가입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개인정보 수정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채팅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학생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수강 신청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교수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신청 수락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149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24000" y="1268760"/>
            <a:ext cx="9144000" cy="1372242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202" b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34524" y="3861048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강B" pitchFamily="18" charset="-127"/>
                <a:ea typeface="HY강B" pitchFamily="18" charset="-127"/>
              </a:rPr>
              <a:t>    13~15</a:t>
            </a:r>
            <a:r>
              <a:rPr lang="ko-KR" altLang="en-US" dirty="0">
                <a:latin typeface="HY강B" pitchFamily="18" charset="-127"/>
                <a:ea typeface="HY강B" pitchFamily="18" charset="-127"/>
              </a:rPr>
              <a:t>일</a:t>
            </a:r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20044" y="4035500"/>
            <a:ext cx="2739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Development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84174" y="4598539"/>
            <a:ext cx="2247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latin typeface="HY강B" pitchFamily="18" charset="-127"/>
                <a:ea typeface="HY강B" pitchFamily="18" charset="-127"/>
              </a:rPr>
              <a:t>Servlet,JSP</a:t>
            </a:r>
            <a:r>
              <a:rPr lang="en-US" altLang="ko-KR" sz="2400" dirty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2400" dirty="0">
                <a:latin typeface="HY강B" pitchFamily="18" charset="-127"/>
                <a:ea typeface="HY강B" pitchFamily="18" charset="-127"/>
              </a:rPr>
              <a:t>개발</a:t>
            </a:r>
            <a:endParaRPr lang="ko-KR" altLang="en-US" sz="24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74568" y="5013402"/>
            <a:ext cx="2608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영화정보</a:t>
            </a:r>
            <a:r>
              <a:rPr lang="en-US" altLang="ko-KR" sz="1400" dirty="0">
                <a:latin typeface="HY강B" pitchFamily="18" charset="-127"/>
                <a:ea typeface="HY강B" pitchFamily="18" charset="-127"/>
              </a:rPr>
              <a:t>,</a:t>
            </a:r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리뷰게시판</a:t>
            </a:r>
            <a:r>
              <a:rPr lang="en-US" altLang="ko-KR" sz="1400" dirty="0">
                <a:latin typeface="HY강B" pitchFamily="18" charset="-127"/>
                <a:ea typeface="HY강B" pitchFamily="18" charset="-127"/>
              </a:rPr>
              <a:t>,</a:t>
            </a:r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예매기능</a:t>
            </a:r>
            <a:endParaRPr lang="en-US" altLang="ko-KR" sz="14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24000" y="6525345"/>
            <a:ext cx="9144000" cy="22572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9866" b="-5079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131900" y="680332"/>
            <a:ext cx="1590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CGB Cinema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102650" y="199733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프로젝트 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866785" y="29196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5122" name="Picture 2" descr="C:\Users\jiyoung\Downloads\이미지 1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35961" y="2996953"/>
            <a:ext cx="3434481" cy="194030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146" name="Picture 2" descr="C:\Users\jiyoung\Downloads\이미지 2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32104" y="3645024"/>
            <a:ext cx="3024336" cy="256415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TextBox 22"/>
          <p:cNvSpPr txBox="1"/>
          <p:nvPr/>
        </p:nvSpPr>
        <p:spPr>
          <a:xfrm>
            <a:off x="1292000" y="170080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  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‘~10/0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27649" y="1713944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‘1~4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151785" y="1713944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‘5~7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75921" y="1713944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‘8~12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00057" y="1713944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‘13~15</a:t>
            </a:r>
            <a:endParaRPr lang="ko-KR" altLang="en-US" b="1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824193" y="1713944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‘16~17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31" name="그룹 25"/>
          <p:cNvGrpSpPr/>
          <p:nvPr/>
        </p:nvGrpSpPr>
        <p:grpSpPr>
          <a:xfrm>
            <a:off x="7065538" y="2352970"/>
            <a:ext cx="398615" cy="296416"/>
            <a:chOff x="789009" y="1196752"/>
            <a:chExt cx="398615" cy="296416"/>
          </a:xfrm>
        </p:grpSpPr>
        <p:sp>
          <p:nvSpPr>
            <p:cNvPr id="32" name="이등변 삼각형 31"/>
            <p:cNvSpPr/>
            <p:nvPr/>
          </p:nvSpPr>
          <p:spPr>
            <a:xfrm>
              <a:off x="853507" y="1196752"/>
              <a:ext cx="334117" cy="28803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  <p:sp>
          <p:nvSpPr>
            <p:cNvPr id="42" name="이등변 삼각형 41"/>
            <p:cNvSpPr/>
            <p:nvPr/>
          </p:nvSpPr>
          <p:spPr>
            <a:xfrm>
              <a:off x="789009" y="1205136"/>
              <a:ext cx="334117" cy="288032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</p:grpSp>
      <p:cxnSp>
        <p:nvCxnSpPr>
          <p:cNvPr id="43" name="직선 연결선 42"/>
          <p:cNvCxnSpPr/>
          <p:nvPr/>
        </p:nvCxnSpPr>
        <p:spPr>
          <a:xfrm>
            <a:off x="1524000" y="2514469"/>
            <a:ext cx="9144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9137026" y="1735531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‘11/4~8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8357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24000" y="1268760"/>
            <a:ext cx="9144000" cy="1372242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202" b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094433" y="3861048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강B" pitchFamily="18" charset="-127"/>
                <a:ea typeface="HY강B" pitchFamily="18" charset="-127"/>
              </a:rPr>
              <a:t>    16~17</a:t>
            </a:r>
            <a:r>
              <a:rPr lang="ko-KR" altLang="en-US" dirty="0">
                <a:latin typeface="HY강B" pitchFamily="18" charset="-127"/>
                <a:ea typeface="HY강B" pitchFamily="18" charset="-127"/>
              </a:rPr>
              <a:t>일</a:t>
            </a:r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19635" y="4035500"/>
            <a:ext cx="32431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CSS &amp; detail up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  <a:p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 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52950" y="4598539"/>
            <a:ext cx="312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강B" pitchFamily="18" charset="-127"/>
                <a:ea typeface="HY강B" pitchFamily="18" charset="-127"/>
              </a:rPr>
              <a:t>CSS </a:t>
            </a:r>
            <a:r>
              <a:rPr lang="ko-KR" altLang="en-US" sz="2400" dirty="0">
                <a:latin typeface="HY강B" pitchFamily="18" charset="-127"/>
                <a:ea typeface="HY강B" pitchFamily="18" charset="-127"/>
              </a:rPr>
              <a:t>적용 및 세부작업</a:t>
            </a:r>
            <a:endParaRPr lang="ko-KR" altLang="en-US" sz="24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58749" y="5013402"/>
            <a:ext cx="3318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latin typeface="HY강B" pitchFamily="18" charset="-127"/>
                <a:ea typeface="HY강B" pitchFamily="18" charset="-127"/>
              </a:rPr>
              <a:t>CSS </a:t>
            </a:r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수정 및 버그 수정</a:t>
            </a:r>
            <a:r>
              <a:rPr lang="en-US" altLang="ko-KR" sz="1400" dirty="0">
                <a:latin typeface="HY강B" pitchFamily="18" charset="-127"/>
                <a:ea typeface="HY강B" pitchFamily="18" charset="-127"/>
              </a:rPr>
              <a:t>,</a:t>
            </a:r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전체적인 밸런스</a:t>
            </a:r>
            <a:endParaRPr lang="en-US" altLang="ko-KR" sz="14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24000" y="6525345"/>
            <a:ext cx="9144000" cy="22572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9866" b="-5079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131900" y="680332"/>
            <a:ext cx="1590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CGB Cinema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102650" y="199733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프로젝트 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866785" y="29196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5122" name="Picture 2" descr="C:\Users\jiyoung\Downloads\이미지 1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35961" y="2996953"/>
            <a:ext cx="3434481" cy="194030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170" name="Picture 2" descr="C:\Users\jiyoung\Downloads\wewgwgwgwef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48128" y="3645024"/>
            <a:ext cx="2808312" cy="252514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TextBox 22"/>
          <p:cNvSpPr txBox="1"/>
          <p:nvPr/>
        </p:nvSpPr>
        <p:spPr>
          <a:xfrm>
            <a:off x="1292000" y="170080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  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‘~10/0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27649" y="1713944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‘1~4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151785" y="1713944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‘5~7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75921" y="1713944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‘8~12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00057" y="1713944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‘13~15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824193" y="1713944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‘16~17</a:t>
            </a:r>
            <a:endParaRPr lang="ko-KR" altLang="en-US" b="1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31" name="그룹 25"/>
          <p:cNvGrpSpPr/>
          <p:nvPr/>
        </p:nvGrpSpPr>
        <p:grpSpPr>
          <a:xfrm>
            <a:off x="8289674" y="2352970"/>
            <a:ext cx="398615" cy="296416"/>
            <a:chOff x="789009" y="1196752"/>
            <a:chExt cx="398615" cy="296416"/>
          </a:xfrm>
        </p:grpSpPr>
        <p:sp>
          <p:nvSpPr>
            <p:cNvPr id="32" name="이등변 삼각형 31"/>
            <p:cNvSpPr/>
            <p:nvPr/>
          </p:nvSpPr>
          <p:spPr>
            <a:xfrm>
              <a:off x="853507" y="1196752"/>
              <a:ext cx="334117" cy="28803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  <p:sp>
          <p:nvSpPr>
            <p:cNvPr id="42" name="이등변 삼각형 41"/>
            <p:cNvSpPr/>
            <p:nvPr/>
          </p:nvSpPr>
          <p:spPr>
            <a:xfrm>
              <a:off x="789009" y="1205136"/>
              <a:ext cx="334117" cy="288032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</p:grpSp>
      <p:cxnSp>
        <p:nvCxnSpPr>
          <p:cNvPr id="43" name="직선 연결선 42"/>
          <p:cNvCxnSpPr/>
          <p:nvPr/>
        </p:nvCxnSpPr>
        <p:spPr>
          <a:xfrm>
            <a:off x="1496819" y="2514469"/>
            <a:ext cx="9144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9137026" y="1735531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‘11/4~8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4194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24000" y="1268760"/>
            <a:ext cx="9144000" cy="1372242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202" b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094433" y="3861048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HY강B" pitchFamily="18" charset="-127"/>
                <a:ea typeface="HY강B" pitchFamily="18" charset="-127"/>
              </a:rPr>
              <a:t>  11/4~8</a:t>
            </a:r>
            <a:r>
              <a:rPr lang="ko-KR" altLang="en-US">
                <a:latin typeface="HY강B" pitchFamily="18" charset="-127"/>
                <a:ea typeface="HY강B" pitchFamily="18" charset="-127"/>
              </a:rPr>
              <a:t>일</a:t>
            </a:r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31504" y="4035500"/>
            <a:ext cx="4020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>
                <a:latin typeface="HY강B" pitchFamily="18" charset="-127"/>
                <a:ea typeface="HY강B" pitchFamily="18" charset="-127"/>
              </a:rPr>
              <a:t>Spring Framework 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32112" y="4598539"/>
            <a:ext cx="3143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HY강B" pitchFamily="18" charset="-127"/>
                <a:ea typeface="HY강B" pitchFamily="18" charset="-127"/>
              </a:rPr>
              <a:t>Spring &amp; mybatis </a:t>
            </a:r>
            <a:r>
              <a:rPr lang="ko-KR" altLang="en-US" sz="2400">
                <a:latin typeface="HY강B" pitchFamily="18" charset="-127"/>
                <a:ea typeface="HY강B" pitchFamily="18" charset="-127"/>
              </a:rPr>
              <a:t>적용</a:t>
            </a:r>
            <a:endParaRPr lang="ko-KR" altLang="en-US" sz="24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54691" y="5013402"/>
            <a:ext cx="2922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>
                <a:latin typeface="HY강B" pitchFamily="18" charset="-127"/>
                <a:ea typeface="HY강B" pitchFamily="18" charset="-127"/>
              </a:rPr>
              <a:t>기존의 </a:t>
            </a:r>
            <a:r>
              <a:rPr lang="en-US" altLang="ko-KR" sz="1400">
                <a:latin typeface="HY강B" pitchFamily="18" charset="-127"/>
                <a:ea typeface="HY강B" pitchFamily="18" charset="-127"/>
              </a:rPr>
              <a:t>MVC</a:t>
            </a:r>
            <a:r>
              <a:rPr lang="ko-KR" altLang="en-US" sz="1400">
                <a:latin typeface="HY강B" pitchFamily="18" charset="-127"/>
                <a:ea typeface="HY강B" pitchFamily="18" charset="-127"/>
              </a:rPr>
              <a:t>를 스프링 </a:t>
            </a:r>
            <a:r>
              <a:rPr lang="en-US" altLang="ko-KR" sz="1400">
                <a:latin typeface="HY강B" pitchFamily="18" charset="-127"/>
                <a:ea typeface="HY강B" pitchFamily="18" charset="-127"/>
              </a:rPr>
              <a:t>MVC</a:t>
            </a:r>
            <a:r>
              <a:rPr lang="ko-KR" altLang="en-US" sz="1400">
                <a:latin typeface="HY강B" pitchFamily="18" charset="-127"/>
                <a:ea typeface="HY강B" pitchFamily="18" charset="-127"/>
              </a:rPr>
              <a:t>로 변환</a:t>
            </a:r>
            <a:endParaRPr lang="en-US" altLang="ko-KR" sz="14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24000" y="6525345"/>
            <a:ext cx="9144000" cy="22572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9866" b="-5079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131900" y="680332"/>
            <a:ext cx="1590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CGB Cinema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102650" y="199733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프로젝트 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866785" y="29196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5122" name="Picture 2" descr="C:\Users\jiyoung\Downloads\이미지 1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35961" y="2996953"/>
            <a:ext cx="3434481" cy="194030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TextBox 22"/>
          <p:cNvSpPr txBox="1"/>
          <p:nvPr/>
        </p:nvSpPr>
        <p:spPr>
          <a:xfrm>
            <a:off x="1292000" y="170080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  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‘~10/0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27649" y="1713944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‘1~4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151785" y="1713944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‘5~7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75921" y="1713944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‘8~12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00057" y="1713944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‘13~15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824193" y="1713944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‘16~17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31" name="그룹 25"/>
          <p:cNvGrpSpPr/>
          <p:nvPr/>
        </p:nvGrpSpPr>
        <p:grpSpPr>
          <a:xfrm>
            <a:off x="9585818" y="2352970"/>
            <a:ext cx="398615" cy="296416"/>
            <a:chOff x="789009" y="1196752"/>
            <a:chExt cx="398615" cy="296416"/>
          </a:xfrm>
        </p:grpSpPr>
        <p:sp>
          <p:nvSpPr>
            <p:cNvPr id="32" name="이등변 삼각형 31"/>
            <p:cNvSpPr/>
            <p:nvPr/>
          </p:nvSpPr>
          <p:spPr>
            <a:xfrm>
              <a:off x="853507" y="1196752"/>
              <a:ext cx="334117" cy="28803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  <p:sp>
          <p:nvSpPr>
            <p:cNvPr id="42" name="이등변 삼각형 41"/>
            <p:cNvSpPr/>
            <p:nvPr/>
          </p:nvSpPr>
          <p:spPr>
            <a:xfrm>
              <a:off x="789009" y="1205136"/>
              <a:ext cx="334117" cy="288032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</p:grpSp>
      <p:cxnSp>
        <p:nvCxnSpPr>
          <p:cNvPr id="43" name="직선 연결선 42"/>
          <p:cNvCxnSpPr/>
          <p:nvPr/>
        </p:nvCxnSpPr>
        <p:spPr>
          <a:xfrm>
            <a:off x="1488504" y="2514469"/>
            <a:ext cx="9144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137026" y="1735531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‘11/4~8</a:t>
            </a:r>
            <a:endParaRPr lang="ko-KR" altLang="en-US" b="1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1026" name="Picture 2" descr="C:\Users\Administrator\Desktop\sadfsdfsadfsfsa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208" y="4334730"/>
            <a:ext cx="1955168" cy="113330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504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6"/>
          <p:cNvGrpSpPr/>
          <p:nvPr/>
        </p:nvGrpSpPr>
        <p:grpSpPr>
          <a:xfrm>
            <a:off x="2351585" y="1556792"/>
            <a:ext cx="1569773" cy="1730386"/>
            <a:chOff x="965719" y="4134874"/>
            <a:chExt cx="2244544" cy="2463158"/>
          </a:xfrm>
          <a:noFill/>
        </p:grpSpPr>
        <p:sp>
          <p:nvSpPr>
            <p:cNvPr id="58" name="직사각형 57"/>
            <p:cNvSpPr/>
            <p:nvPr/>
          </p:nvSpPr>
          <p:spPr>
            <a:xfrm>
              <a:off x="969058" y="4522568"/>
              <a:ext cx="2240304" cy="2075464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965719" y="4134874"/>
              <a:ext cx="2244544" cy="380279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BOARD</a:t>
              </a:r>
              <a:endPara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endParaRPr>
            </a:p>
          </p:txBody>
        </p:sp>
      </p:grpSp>
      <p:grpSp>
        <p:nvGrpSpPr>
          <p:cNvPr id="6" name="그룹 59"/>
          <p:cNvGrpSpPr/>
          <p:nvPr/>
        </p:nvGrpSpPr>
        <p:grpSpPr>
          <a:xfrm>
            <a:off x="6475110" y="1556792"/>
            <a:ext cx="1568116" cy="1726118"/>
            <a:chOff x="3854825" y="1210217"/>
            <a:chExt cx="1927412" cy="2196353"/>
          </a:xfrm>
          <a:noFill/>
        </p:grpSpPr>
        <p:sp>
          <p:nvSpPr>
            <p:cNvPr id="59" name="직사각형 58"/>
            <p:cNvSpPr/>
            <p:nvPr/>
          </p:nvSpPr>
          <p:spPr>
            <a:xfrm>
              <a:off x="3854826" y="1519851"/>
              <a:ext cx="1927411" cy="1886719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854825" y="1210217"/>
              <a:ext cx="1927411" cy="318599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RESERV</a:t>
              </a:r>
              <a:endPara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endParaRPr>
            </a:p>
          </p:txBody>
        </p:sp>
      </p:grpSp>
      <p:grpSp>
        <p:nvGrpSpPr>
          <p:cNvPr id="8" name="그룹 61"/>
          <p:cNvGrpSpPr/>
          <p:nvPr/>
        </p:nvGrpSpPr>
        <p:grpSpPr>
          <a:xfrm>
            <a:off x="8445032" y="1556792"/>
            <a:ext cx="1522943" cy="1584176"/>
            <a:chOff x="6077762" y="658224"/>
            <a:chExt cx="2026332" cy="2273234"/>
          </a:xfrm>
          <a:noFill/>
        </p:grpSpPr>
        <p:sp>
          <p:nvSpPr>
            <p:cNvPr id="61" name="직사각형 60"/>
            <p:cNvSpPr/>
            <p:nvPr/>
          </p:nvSpPr>
          <p:spPr>
            <a:xfrm>
              <a:off x="6080818" y="1079687"/>
              <a:ext cx="2014311" cy="1851771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6077762" y="658224"/>
              <a:ext cx="2026332" cy="421464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MEMBER</a:t>
              </a:r>
              <a:endPara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endParaRPr>
            </a:p>
          </p:txBody>
        </p:sp>
      </p:grpSp>
      <p:grpSp>
        <p:nvGrpSpPr>
          <p:cNvPr id="9" name="그룹 16"/>
          <p:cNvGrpSpPr/>
          <p:nvPr/>
        </p:nvGrpSpPr>
        <p:grpSpPr>
          <a:xfrm>
            <a:off x="4340576" y="1556794"/>
            <a:ext cx="1653359" cy="1730385"/>
            <a:chOff x="704849" y="1397543"/>
            <a:chExt cx="2271064" cy="2183235"/>
          </a:xfrm>
          <a:noFill/>
        </p:grpSpPr>
        <p:sp>
          <p:nvSpPr>
            <p:cNvPr id="16" name="직사각형 15"/>
            <p:cNvSpPr/>
            <p:nvPr/>
          </p:nvSpPr>
          <p:spPr>
            <a:xfrm>
              <a:off x="704849" y="1803067"/>
              <a:ext cx="2271064" cy="1777711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704849" y="1397543"/>
              <a:ext cx="2271064" cy="398303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MOVIE</a:t>
              </a:r>
              <a:endPara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endParaRPr>
            </a:p>
          </p:txBody>
        </p:sp>
      </p:grpSp>
      <p:sp>
        <p:nvSpPr>
          <p:cNvPr id="66" name="직사각형 65"/>
          <p:cNvSpPr/>
          <p:nvPr/>
        </p:nvSpPr>
        <p:spPr>
          <a:xfrm>
            <a:off x="7601300" y="3802516"/>
            <a:ext cx="1591044" cy="113865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7598644" y="3501008"/>
            <a:ext cx="1593700" cy="301506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CINE_TIME</a:t>
            </a:r>
            <a:endParaRPr lang="ko-KR" altLang="en-US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11" name="그룹 1027"/>
          <p:cNvGrpSpPr/>
          <p:nvPr/>
        </p:nvGrpSpPr>
        <p:grpSpPr>
          <a:xfrm>
            <a:off x="5473640" y="3505202"/>
            <a:ext cx="1604555" cy="1326107"/>
            <a:chOff x="6525526" y="2758524"/>
            <a:chExt cx="2053713" cy="1735206"/>
          </a:xfrm>
          <a:noFill/>
        </p:grpSpPr>
        <p:sp>
          <p:nvSpPr>
            <p:cNvPr id="1024" name="직사각형 1023"/>
            <p:cNvSpPr/>
            <p:nvPr/>
          </p:nvSpPr>
          <p:spPr>
            <a:xfrm>
              <a:off x="6525526" y="3094552"/>
              <a:ext cx="2053713" cy="1399178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526198" y="2758524"/>
              <a:ext cx="2053040" cy="341515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THEATER</a:t>
              </a:r>
              <a:endPara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endParaRPr>
            </a:p>
          </p:txBody>
        </p:sp>
      </p:grpSp>
      <p:pic>
        <p:nvPicPr>
          <p:cNvPr id="1026" name="Picture 2" descr="C:\Users\Administrator\Desktop\bo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1909114"/>
            <a:ext cx="1440988" cy="1283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Administrator\Desktop\cin tim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09" y="3861050"/>
            <a:ext cx="1453545" cy="1008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dministrator\Desktop\reserv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8" y="1834486"/>
            <a:ext cx="1477828" cy="143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Administrator\Desktop\membe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847" y="1875169"/>
            <a:ext cx="1388509" cy="1224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Administrator\Desktop\theater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042" y="3820516"/>
            <a:ext cx="1413788" cy="904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4" name="꺾인 연결선 1033"/>
          <p:cNvCxnSpPr/>
          <p:nvPr/>
        </p:nvCxnSpPr>
        <p:spPr>
          <a:xfrm>
            <a:off x="5924752" y="2132856"/>
            <a:ext cx="603297" cy="72008"/>
          </a:xfrm>
          <a:prstGeom prst="bentConnector3">
            <a:avLst>
              <a:gd name="adj1" fmla="val 50000"/>
            </a:avLst>
          </a:prstGeom>
          <a:ln>
            <a:prstDash val="sysDot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46" name="꺾인 연결선 1045"/>
          <p:cNvCxnSpPr/>
          <p:nvPr/>
        </p:nvCxnSpPr>
        <p:spPr>
          <a:xfrm flipV="1">
            <a:off x="7967352" y="1987168"/>
            <a:ext cx="531289" cy="207722"/>
          </a:xfrm>
          <a:prstGeom prst="bentConnector3">
            <a:avLst>
              <a:gd name="adj1" fmla="val 50000"/>
            </a:avLst>
          </a:prstGeom>
          <a:ln>
            <a:prstDash val="sysDot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256659" y="951112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( 1. DB 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구축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227409" y="470513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개발과정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991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cxnSp>
        <p:nvCxnSpPr>
          <p:cNvPr id="77" name="꺾인 연결선 76"/>
          <p:cNvCxnSpPr/>
          <p:nvPr/>
        </p:nvCxnSpPr>
        <p:spPr>
          <a:xfrm>
            <a:off x="3791745" y="2060848"/>
            <a:ext cx="603297" cy="72008"/>
          </a:xfrm>
          <a:prstGeom prst="bentConnector3">
            <a:avLst>
              <a:gd name="adj1" fmla="val 50000"/>
            </a:avLst>
          </a:prstGeom>
          <a:ln>
            <a:prstDash val="sysDot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/>
          <p:nvPr/>
        </p:nvCxnSpPr>
        <p:spPr>
          <a:xfrm>
            <a:off x="7006186" y="3933056"/>
            <a:ext cx="648072" cy="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2063552" y="5175656"/>
            <a:ext cx="1467296" cy="13614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pc="-50" dirty="0">
                <a:latin typeface="HY강B" pitchFamily="18" charset="-127"/>
                <a:ea typeface="HY강B" pitchFamily="18" charset="-127"/>
              </a:rPr>
              <a:t>DB </a:t>
            </a:r>
            <a:r>
              <a:rPr lang="ko-KR" altLang="en-US" b="1" spc="-50" dirty="0">
                <a:latin typeface="HY강B" pitchFamily="18" charset="-127"/>
                <a:ea typeface="HY강B" pitchFamily="18" charset="-127"/>
              </a:rPr>
              <a:t>구축</a:t>
            </a:r>
          </a:p>
        </p:txBody>
      </p:sp>
      <p:sp>
        <p:nvSpPr>
          <p:cNvPr id="94" name="직사각형 93"/>
          <p:cNvSpPr/>
          <p:nvPr/>
        </p:nvSpPr>
        <p:spPr>
          <a:xfrm>
            <a:off x="3584822" y="5157192"/>
            <a:ext cx="6687642" cy="13614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indent="-276225">
              <a:lnSpc>
                <a:spcPct val="150000"/>
              </a:lnSpc>
              <a:buFont typeface="Wingdings" pitchFamily="2" charset="2"/>
              <a:buChar char="§"/>
              <a:tabLst>
                <a:tab pos="1162050" algn="l"/>
              </a:tabLst>
            </a:pPr>
            <a:endParaRPr lang="en-US" altLang="ko-KR" sz="1400" b="1" spc="-50" dirty="0">
              <a:solidFill>
                <a:schemeClr val="tx1">
                  <a:lumMod val="65000"/>
                  <a:lumOff val="35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가장 먼저 요구분석을 통해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DB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구축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  설계해 놓은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DB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의 속성들을 변경하지 않기 위해 많은 노력을 기울임</a:t>
            </a:r>
          </a:p>
          <a:p>
            <a:pPr marL="542925" indent="-276225">
              <a:lnSpc>
                <a:spcPct val="150000"/>
              </a:lnSpc>
              <a:buFont typeface="Wingdings" pitchFamily="2" charset="2"/>
              <a:buChar char="§"/>
              <a:tabLst>
                <a:tab pos="1162050" algn="l"/>
              </a:tabLst>
            </a:pPr>
            <a:endParaRPr lang="en-US" altLang="ko-KR" sz="1400" b="1" spc="-50" dirty="0">
              <a:solidFill>
                <a:schemeClr val="tx1">
                  <a:lumMod val="65000"/>
                  <a:lumOff val="35000"/>
                </a:schemeClr>
              </a:solidFill>
              <a:latin typeface="HY강M" pitchFamily="18" charset="-127"/>
              <a:ea typeface="HY강M" pitchFamily="18" charset="-127"/>
            </a:endParaRPr>
          </a:p>
        </p:txBody>
      </p:sp>
      <p:pic>
        <p:nvPicPr>
          <p:cNvPr id="7170" name="Picture 2" descr="C:\Users\Administrator\Desktop\bnujnbjbnjunbujnbujbnujbnjub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517" y="1880989"/>
            <a:ext cx="1598893" cy="138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직사각형 42"/>
          <p:cNvSpPr/>
          <p:nvPr/>
        </p:nvSpPr>
        <p:spPr>
          <a:xfrm>
            <a:off x="3455893" y="3918897"/>
            <a:ext cx="1591044" cy="70660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1" name="Picture 3" descr="C:\Users\Administrator\Desktop\bn,knmk,nnmkk,nk,m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508" y="3922812"/>
            <a:ext cx="1518366" cy="69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3453237" y="3631550"/>
            <a:ext cx="1593700" cy="301506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CINE_TIME</a:t>
            </a:r>
            <a:endParaRPr lang="ko-KR" altLang="en-US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cxnSp>
        <p:nvCxnSpPr>
          <p:cNvPr id="48" name="꺾인 연결선 47"/>
          <p:cNvCxnSpPr/>
          <p:nvPr/>
        </p:nvCxnSpPr>
        <p:spPr>
          <a:xfrm flipV="1">
            <a:off x="4781010" y="3894237"/>
            <a:ext cx="818033" cy="154260"/>
          </a:xfrm>
          <a:prstGeom prst="bentConnector3">
            <a:avLst>
              <a:gd name="adj1" fmla="val 50000"/>
            </a:avLst>
          </a:prstGeom>
          <a:ln>
            <a:prstDash val="sysDot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522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내용 개체 틀 2"/>
          <p:cNvSpPr txBox="1">
            <a:spLocks/>
          </p:cNvSpPr>
          <p:nvPr/>
        </p:nvSpPr>
        <p:spPr>
          <a:xfrm>
            <a:off x="1774831" y="1684900"/>
            <a:ext cx="2169079" cy="1235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ko-KR" sz="1800" b="1" dirty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800" b="1" dirty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기능에 따른 </a:t>
            </a:r>
            <a:endParaRPr lang="en-US" altLang="ko-KR" sz="1800" b="1" dirty="0">
              <a:solidFill>
                <a:srgbClr val="3D3C3E"/>
              </a:solidFill>
              <a:latin typeface="HY강B" pitchFamily="18" charset="-127"/>
              <a:ea typeface="HY강B" pitchFamily="18" charset="-127"/>
            </a:endParaRPr>
          </a:p>
          <a:p>
            <a:pPr>
              <a:buNone/>
            </a:pPr>
            <a:r>
              <a:rPr lang="en-US" altLang="ko-KR" sz="1800" b="1" dirty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1800" b="1" dirty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       </a:t>
            </a:r>
            <a:r>
              <a:rPr lang="ko-KR" altLang="en-US" sz="1800" b="1" dirty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패키지 구분</a:t>
            </a:r>
            <a:endParaRPr lang="en-US" altLang="ko-KR" sz="1800" b="1" dirty="0">
              <a:solidFill>
                <a:srgbClr val="3D3C3E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3786700" y="1587502"/>
            <a:ext cx="6989820" cy="1275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800" dirty="0">
                <a:latin typeface="HY강B" pitchFamily="18" charset="-127"/>
                <a:ea typeface="HY강B" pitchFamily="18" charset="-127"/>
              </a:rPr>
              <a:t>Model , View</a:t>
            </a: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1800" dirty="0">
                <a:latin typeface="HY강B" pitchFamily="18" charset="-127"/>
                <a:ea typeface="HY강B" pitchFamily="18" charset="-127"/>
              </a:rPr>
              <a:t>, Controller </a:t>
            </a: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에 따른 패키지 생성</a:t>
            </a:r>
            <a:r>
              <a:rPr lang="en-US" altLang="ko-KR" sz="1800" dirty="0">
                <a:latin typeface="HY강B" pitchFamily="18" charset="-127"/>
                <a:ea typeface="HY강B" pitchFamily="18" charset="-127"/>
              </a:rPr>
              <a:t>/</a:t>
            </a:r>
            <a:r>
              <a:rPr lang="en-US" altLang="ko-KR" sz="1800" dirty="0" err="1">
                <a:latin typeface="HY강B" pitchFamily="18" charset="-127"/>
                <a:ea typeface="HY강B" pitchFamily="18" charset="-127"/>
              </a:rPr>
              <a:t>Servlet,Class</a:t>
            </a:r>
            <a:r>
              <a:rPr lang="en-US" altLang="ko-KR" sz="1800" dirty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개발</a:t>
            </a:r>
            <a:endParaRPr lang="en-US" altLang="ko-KR" sz="1800" dirty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HY강B" pitchFamily="18" charset="-127"/>
                <a:ea typeface="HY강B" pitchFamily="18" charset="-127"/>
              </a:rPr>
              <a:t>Model </a:t>
            </a: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에 따른 </a:t>
            </a:r>
            <a:r>
              <a:rPr lang="en-US" altLang="ko-KR" sz="1800" dirty="0">
                <a:latin typeface="HY강B" pitchFamily="18" charset="-127"/>
                <a:ea typeface="HY강B" pitchFamily="18" charset="-127"/>
              </a:rPr>
              <a:t>View (JSP) </a:t>
            </a: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개발 </a:t>
            </a:r>
            <a:endParaRPr lang="en-US" altLang="ko-KR" sz="1800" dirty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오픈 </a:t>
            </a:r>
            <a:r>
              <a:rPr lang="en-US" altLang="ko-KR" sz="1800" dirty="0">
                <a:latin typeface="HY강B" pitchFamily="18" charset="-127"/>
                <a:ea typeface="HY강B" pitchFamily="18" charset="-127"/>
              </a:rPr>
              <a:t>CSS </a:t>
            </a: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를 이용해 </a:t>
            </a:r>
            <a:r>
              <a:rPr lang="en-US" altLang="ko-KR" sz="1800" dirty="0">
                <a:latin typeface="HY강B" pitchFamily="18" charset="-127"/>
                <a:ea typeface="HY강B" pitchFamily="18" charset="-127"/>
              </a:rPr>
              <a:t>View</a:t>
            </a: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에 적용</a:t>
            </a:r>
            <a:endParaRPr lang="en-US" altLang="ko-KR" sz="1800" dirty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latin typeface="HY강B" pitchFamily="18" charset="-127"/>
              <a:ea typeface="HY강B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>
                <a:latin typeface="HY강B" pitchFamily="18" charset="-127"/>
                <a:ea typeface="HY강B" pitchFamily="18" charset="-127"/>
              </a:rPr>
              <a:t> </a:t>
            </a:r>
            <a:endParaRPr lang="en-US" altLang="ko-KR" sz="1800" dirty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sz="1800" dirty="0"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1026" name="Picture 2" descr="C:\Users\Administrator\Desktop\wqrwqrwqrewqereqw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822" y="3538941"/>
            <a:ext cx="2230908" cy="231625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96783" y="6034479"/>
            <a:ext cx="1396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강B" pitchFamily="18" charset="-127"/>
                <a:ea typeface="HY강B" pitchFamily="18" charset="-127"/>
              </a:rPr>
              <a:t>Servlet </a:t>
            </a:r>
            <a:r>
              <a:rPr lang="ko-KR" altLang="en-US" dirty="0">
                <a:latin typeface="HY강B" pitchFamily="18" charset="-127"/>
                <a:ea typeface="HY강B" pitchFamily="18" charset="-127"/>
              </a:rPr>
              <a:t>개발</a:t>
            </a:r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1027" name="Picture 3" descr="C:\Users\Administrator\Desktop\wfewefwetgfd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395" y="3527072"/>
            <a:ext cx="2276475" cy="231625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오른쪽 화살표 6"/>
          <p:cNvSpPr/>
          <p:nvPr/>
        </p:nvSpPr>
        <p:spPr>
          <a:xfrm>
            <a:off x="4453654" y="4401638"/>
            <a:ext cx="376518" cy="513449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5412397" y="6027254"/>
            <a:ext cx="1692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강B" pitchFamily="18" charset="-127"/>
                <a:ea typeface="HY강B" pitchFamily="18" charset="-127"/>
              </a:rPr>
              <a:t>View(JSP) </a:t>
            </a:r>
            <a:r>
              <a:rPr lang="ko-KR" altLang="en-US" dirty="0">
                <a:latin typeface="HY강B" pitchFamily="18" charset="-127"/>
                <a:ea typeface="HY강B" pitchFamily="18" charset="-127"/>
              </a:rPr>
              <a:t>개발</a:t>
            </a:r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6" name="오른쪽 화살표 45"/>
          <p:cNvSpPr/>
          <p:nvPr/>
        </p:nvSpPr>
        <p:spPr>
          <a:xfrm>
            <a:off x="7668656" y="4389285"/>
            <a:ext cx="376518" cy="513449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C:\Users\Administrator\Desktop\sajeuneuv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632" y="3530861"/>
            <a:ext cx="1992070" cy="224296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8458415" y="6015158"/>
            <a:ext cx="1692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강B" pitchFamily="18" charset="-127"/>
                <a:ea typeface="HY강B" pitchFamily="18" charset="-127"/>
              </a:rPr>
              <a:t>    CSS </a:t>
            </a:r>
            <a:r>
              <a:rPr lang="ko-KR" altLang="en-US" dirty="0">
                <a:latin typeface="HY강B" pitchFamily="18" charset="-127"/>
                <a:ea typeface="HY강B" pitchFamily="18" charset="-127"/>
              </a:rPr>
              <a:t>적</a:t>
            </a:r>
            <a:r>
              <a:rPr lang="ko-KR" altLang="en-US" dirty="0">
                <a:latin typeface="HY강B" pitchFamily="18" charset="-127"/>
                <a:ea typeface="HY강B" pitchFamily="18" charset="-127"/>
              </a:rPr>
              <a:t>용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207569" y="951111"/>
            <a:ext cx="3212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en-US" altLang="ko-KR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2. MVC Command </a:t>
            </a:r>
            <a:r>
              <a:rPr lang="ko-KR" altLang="en-US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코드 개발 </a:t>
            </a:r>
            <a:r>
              <a:rPr lang="en-US" altLang="ko-KR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000" spc="-15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227409" y="470513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개발과정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91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7931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2207568" y="951112"/>
            <a:ext cx="2258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( 3.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S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pring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MVC 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적용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227409" y="470513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개발과정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91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1884145" y="1603616"/>
            <a:ext cx="2362193" cy="48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     Spring </a:t>
            </a:r>
            <a:r>
              <a:rPr lang="en-US" altLang="ko-KR" sz="1800" b="1" dirty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MVC</a:t>
            </a:r>
            <a:endParaRPr lang="en-US" altLang="ko-KR" sz="1800" b="1" dirty="0">
              <a:solidFill>
                <a:srgbClr val="3D3C3E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3849183" y="1515011"/>
            <a:ext cx="6989820" cy="1275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>
                <a:latin typeface="HY강B" pitchFamily="18" charset="-127"/>
                <a:ea typeface="HY강B" pitchFamily="18" charset="-127"/>
              </a:rPr>
              <a:t>기존의 </a:t>
            </a: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소스코드에서 </a:t>
            </a:r>
            <a:r>
              <a:rPr lang="en-US" altLang="ko-KR" sz="1800" dirty="0">
                <a:latin typeface="HY강B" pitchFamily="18" charset="-127"/>
                <a:ea typeface="HY강B" pitchFamily="18" charset="-127"/>
              </a:rPr>
              <a:t>S</a:t>
            </a:r>
            <a:r>
              <a:rPr lang="en-US" altLang="ko-KR" sz="1800" dirty="0">
                <a:latin typeface="HY강B" pitchFamily="18" charset="-127"/>
                <a:ea typeface="HY강B" pitchFamily="18" charset="-127"/>
              </a:rPr>
              <a:t>pring</a:t>
            </a: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1800" dirty="0">
                <a:latin typeface="HY강B" pitchFamily="18" charset="-127"/>
                <a:ea typeface="HY강B" pitchFamily="18" charset="-127"/>
              </a:rPr>
              <a:t>MVC</a:t>
            </a: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 패턴을</a:t>
            </a:r>
            <a:r>
              <a:rPr lang="en-US" altLang="ko-KR" sz="1800" dirty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적용시킴</a:t>
            </a:r>
            <a:endParaRPr lang="ko-KR" altLang="en-US" sz="18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999951" y="2420889"/>
            <a:ext cx="2037689" cy="312162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991544" y="5689366"/>
            <a:ext cx="2058676" cy="33192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atin typeface="HY강B" panose="02030600000101010101" pitchFamily="18" charset="-127"/>
                <a:ea typeface="HY강B" panose="02030600000101010101" pitchFamily="18" charset="-127"/>
              </a:rPr>
              <a:t>뷰</a:t>
            </a:r>
            <a:endParaRPr lang="ko-KR" altLang="en-US" sz="14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2195951" y="2852937"/>
            <a:ext cx="1672589" cy="24475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HY강B" panose="02030600000101010101" pitchFamily="18" charset="-127"/>
                <a:ea typeface="HY강B" panose="02030600000101010101" pitchFamily="18" charset="-127"/>
              </a:rPr>
              <a:t>Http </a:t>
            </a:r>
            <a:r>
              <a:rPr lang="ko-KR" altLang="en-US" sz="1200" dirty="0" err="1">
                <a:latin typeface="HY강B" panose="02030600000101010101" pitchFamily="18" charset="-127"/>
                <a:ea typeface="HY강B" panose="02030600000101010101" pitchFamily="18" charset="-127"/>
              </a:rPr>
              <a:t>요청받음</a:t>
            </a:r>
            <a:endParaRPr lang="ko-KR" altLang="en-US" sz="12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185217" y="3356993"/>
            <a:ext cx="1672589" cy="24475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HY강B" panose="02030600000101010101" pitchFamily="18" charset="-127"/>
                <a:ea typeface="HY강B" panose="02030600000101010101" pitchFamily="18" charset="-127"/>
              </a:rPr>
              <a:t>클라이언트 </a:t>
            </a:r>
            <a:r>
              <a:rPr lang="ko-KR" altLang="en-US" sz="1200" dirty="0">
                <a:latin typeface="HY강B" panose="02030600000101010101" pitchFamily="18" charset="-127"/>
                <a:ea typeface="HY강B" panose="02030600000101010101" pitchFamily="18" charset="-127"/>
              </a:rPr>
              <a:t>요구분석</a:t>
            </a:r>
            <a:endParaRPr lang="ko-KR" altLang="en-US" sz="12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194742" y="3861049"/>
            <a:ext cx="1672589" cy="24475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HY강B" panose="02030600000101010101" pitchFamily="18" charset="-127"/>
                <a:ea typeface="HY강B" panose="02030600000101010101" pitchFamily="18" charset="-127"/>
              </a:rPr>
              <a:t>로직처리</a:t>
            </a:r>
            <a:r>
              <a:rPr lang="ko-KR" altLang="en-US" sz="1200" dirty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1200" dirty="0" err="1">
                <a:latin typeface="HY강B" panose="02030600000101010101" pitchFamily="18" charset="-127"/>
                <a:ea typeface="HY강B" panose="02030600000101010101" pitchFamily="18" charset="-127"/>
              </a:rPr>
              <a:t>핸들러생성</a:t>
            </a:r>
            <a:endParaRPr lang="ko-KR" altLang="en-US" sz="12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185216" y="4365105"/>
            <a:ext cx="1692848" cy="37396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HY강B" panose="02030600000101010101" pitchFamily="18" charset="-127"/>
                <a:ea typeface="HY강B" panose="02030600000101010101" pitchFamily="18" charset="-127"/>
              </a:rPr>
              <a:t>명령어 </a:t>
            </a:r>
            <a:r>
              <a:rPr lang="ko-KR" altLang="en-US" sz="1200" dirty="0" err="1">
                <a:latin typeface="HY강B" panose="02030600000101010101" pitchFamily="18" charset="-127"/>
                <a:ea typeface="HY강B" panose="02030600000101010101" pitchFamily="18" charset="-127"/>
              </a:rPr>
              <a:t>핸들러</a:t>
            </a:r>
            <a:r>
              <a:rPr lang="ko-KR" altLang="en-US" sz="1200" dirty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endParaRPr lang="en-US" altLang="ko-KR" sz="1200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algn="ctr"/>
            <a:r>
              <a:rPr lang="ko-KR" altLang="en-US" sz="1200" dirty="0" err="1">
                <a:latin typeface="HY강B" panose="02030600000101010101" pitchFamily="18" charset="-127"/>
                <a:ea typeface="HY강B" panose="02030600000101010101" pitchFamily="18" charset="-127"/>
              </a:rPr>
              <a:t>로직처리</a:t>
            </a:r>
            <a:endParaRPr lang="ko-KR" altLang="en-US" sz="12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185217" y="4965551"/>
            <a:ext cx="1672589" cy="43204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HY강B" panose="02030600000101010101" pitchFamily="18" charset="-127"/>
                <a:ea typeface="HY강B" panose="02030600000101010101" pitchFamily="18" charset="-127"/>
              </a:rPr>
              <a:t>명령어 </a:t>
            </a:r>
            <a:r>
              <a:rPr lang="ko-KR" altLang="en-US" sz="1200" dirty="0" err="1">
                <a:latin typeface="HY강B" panose="02030600000101010101" pitchFamily="18" charset="-127"/>
                <a:ea typeface="HY강B" panose="02030600000101010101" pitchFamily="18" charset="-127"/>
              </a:rPr>
              <a:t>핸들러가</a:t>
            </a:r>
            <a:r>
              <a:rPr lang="ko-KR" altLang="en-US" sz="1200" dirty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endParaRPr lang="en-US" altLang="ko-KR" sz="1200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algn="ctr"/>
            <a:r>
              <a:rPr lang="ko-KR" altLang="en-US" sz="1200" dirty="0" err="1">
                <a:latin typeface="HY강B" panose="02030600000101010101" pitchFamily="18" charset="-127"/>
                <a:ea typeface="HY강B" panose="02030600000101010101" pitchFamily="18" charset="-127"/>
              </a:rPr>
              <a:t>리턴한</a:t>
            </a:r>
            <a:r>
              <a:rPr lang="ko-KR" altLang="en-US" sz="1200" dirty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1200" dirty="0" err="1">
                <a:latin typeface="HY강B" panose="02030600000101010101" pitchFamily="18" charset="-127"/>
                <a:ea typeface="HY강B" panose="02030600000101010101" pitchFamily="18" charset="-127"/>
              </a:rPr>
              <a:t>뷰로</a:t>
            </a:r>
            <a:r>
              <a:rPr lang="ko-KR" altLang="en-US" sz="1200" dirty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1200" dirty="0" err="1">
                <a:latin typeface="HY강B" panose="02030600000101010101" pitchFamily="18" charset="-127"/>
                <a:ea typeface="HY강B" panose="02030600000101010101" pitchFamily="18" charset="-127"/>
              </a:rPr>
              <a:t>포워딩</a:t>
            </a:r>
            <a:endParaRPr lang="ko-KR" altLang="en-US" sz="12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79576" y="2492897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강B" panose="02030600000101010101" pitchFamily="18" charset="-127"/>
                <a:ea typeface="HY강B" panose="02030600000101010101" pitchFamily="18" charset="-127"/>
              </a:rPr>
              <a:t>컨트롤러 </a:t>
            </a:r>
            <a:r>
              <a:rPr lang="ko-KR" altLang="en-US" sz="1400" dirty="0" err="1">
                <a:latin typeface="HY강B" panose="02030600000101010101" pitchFamily="18" charset="-127"/>
                <a:ea typeface="HY강B" panose="02030600000101010101" pitchFamily="18" charset="-127"/>
              </a:rPr>
              <a:t>서블릿</a:t>
            </a:r>
            <a:endParaRPr lang="ko-KR" altLang="en-US" sz="14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9" name="직선 화살표 연결선 8"/>
          <p:cNvCxnSpPr>
            <a:stCxn id="3" idx="2"/>
            <a:endCxn id="20" idx="0"/>
          </p:cNvCxnSpPr>
          <p:nvPr/>
        </p:nvCxnSpPr>
        <p:spPr>
          <a:xfrm flipH="1">
            <a:off x="3021511" y="3097694"/>
            <a:ext cx="10734" cy="2592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11" name="직선 화살표 연결선 10"/>
          <p:cNvCxnSpPr>
            <a:stCxn id="20" idx="2"/>
            <a:endCxn id="21" idx="0"/>
          </p:cNvCxnSpPr>
          <p:nvPr/>
        </p:nvCxnSpPr>
        <p:spPr>
          <a:xfrm>
            <a:off x="3021512" y="3601750"/>
            <a:ext cx="9525" cy="2592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13" name="직선 화살표 연결선 12"/>
          <p:cNvCxnSpPr>
            <a:stCxn id="21" idx="2"/>
            <a:endCxn id="22" idx="0"/>
          </p:cNvCxnSpPr>
          <p:nvPr/>
        </p:nvCxnSpPr>
        <p:spPr>
          <a:xfrm>
            <a:off x="3031036" y="4105806"/>
            <a:ext cx="604" cy="2592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19" name="직선 화살표 연결선 18"/>
          <p:cNvCxnSpPr>
            <a:stCxn id="22" idx="2"/>
            <a:endCxn id="23" idx="0"/>
          </p:cNvCxnSpPr>
          <p:nvPr/>
        </p:nvCxnSpPr>
        <p:spPr>
          <a:xfrm flipH="1">
            <a:off x="3021512" y="4739071"/>
            <a:ext cx="10129" cy="2264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5" name="직선 화살표 연결선 24"/>
          <p:cNvCxnSpPr>
            <a:stCxn id="23" idx="2"/>
            <a:endCxn id="18" idx="0"/>
          </p:cNvCxnSpPr>
          <p:nvPr/>
        </p:nvCxnSpPr>
        <p:spPr>
          <a:xfrm flipH="1">
            <a:off x="3020883" y="5397599"/>
            <a:ext cx="629" cy="2917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36" name="TextBox 35"/>
          <p:cNvSpPr txBox="1"/>
          <p:nvPr/>
        </p:nvSpPr>
        <p:spPr>
          <a:xfrm>
            <a:off x="2326356" y="6217568"/>
            <a:ext cx="3193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 dirty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기존의 </a:t>
            </a:r>
            <a:r>
              <a:rPr lang="en-US" altLang="ko-KR" sz="1400" dirty="0">
                <a:latin typeface="HY강B" pitchFamily="18" charset="-127"/>
                <a:ea typeface="HY강B" pitchFamily="18" charset="-127"/>
              </a:rPr>
              <a:t>MVC Command </a:t>
            </a:r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패턴 방식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419308" y="2975315"/>
            <a:ext cx="1532677" cy="199023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4655840" y="3121804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강B" panose="02030600000101010101" pitchFamily="18" charset="-127"/>
                <a:ea typeface="HY강B" panose="02030600000101010101" pitchFamily="18" charset="-127"/>
              </a:rPr>
              <a:t>Command </a:t>
            </a:r>
          </a:p>
          <a:p>
            <a:r>
              <a:rPr lang="en-US" altLang="ko-KR" sz="1400" dirty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en-US" altLang="ko-KR" sz="1400" dirty="0">
                <a:latin typeface="HY강B" panose="02030600000101010101" pitchFamily="18" charset="-127"/>
                <a:ea typeface="HY강B" panose="02030600000101010101" pitchFamily="18" charset="-127"/>
              </a:rPr>
              <a:t> Handler</a:t>
            </a:r>
            <a:endParaRPr lang="ko-KR" altLang="en-US" sz="14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4688054" y="3731399"/>
            <a:ext cx="1014371" cy="24475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HY강B" panose="02030600000101010101" pitchFamily="18" charset="-127"/>
                <a:ea typeface="HY강B" panose="02030600000101010101" pitchFamily="18" charset="-127"/>
              </a:rPr>
              <a:t>로직처</a:t>
            </a:r>
            <a:r>
              <a:rPr lang="ko-KR" altLang="en-US" sz="1200" dirty="0" err="1">
                <a:latin typeface="HY강B" panose="02030600000101010101" pitchFamily="18" charset="-127"/>
                <a:ea typeface="HY강B" panose="02030600000101010101" pitchFamily="18" charset="-127"/>
              </a:rPr>
              <a:t>리</a:t>
            </a:r>
            <a:endParaRPr lang="ko-KR" altLang="en-US" sz="12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4688054" y="4057865"/>
            <a:ext cx="1014371" cy="24475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HY강B" panose="02030600000101010101" pitchFamily="18" charset="-127"/>
                <a:ea typeface="HY강B" panose="02030600000101010101" pitchFamily="18" charset="-127"/>
              </a:rPr>
              <a:t>결과저장</a:t>
            </a:r>
            <a:endParaRPr lang="ko-KR" altLang="en-US" sz="12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4699126" y="4408380"/>
            <a:ext cx="1003299" cy="24475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HY강B" panose="02030600000101010101" pitchFamily="18" charset="-127"/>
                <a:ea typeface="HY강B" panose="02030600000101010101" pitchFamily="18" charset="-127"/>
              </a:rPr>
              <a:t>뷰</a:t>
            </a:r>
            <a:r>
              <a:rPr lang="ko-KR" altLang="en-US" sz="1200" dirty="0">
                <a:latin typeface="HY강B" panose="02030600000101010101" pitchFamily="18" charset="-127"/>
                <a:ea typeface="HY강B" panose="02030600000101010101" pitchFamily="18" charset="-127"/>
              </a:rPr>
              <a:t> 리턴</a:t>
            </a:r>
            <a:endParaRPr lang="ko-KR" altLang="en-US" sz="12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32" name="꺾인 연결선 31"/>
          <p:cNvCxnSpPr>
            <a:endCxn id="39" idx="1"/>
          </p:cNvCxnSpPr>
          <p:nvPr/>
        </p:nvCxnSpPr>
        <p:spPr>
          <a:xfrm flipV="1">
            <a:off x="3881037" y="3853777"/>
            <a:ext cx="807017" cy="698310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34" name="꺾인 연결선 33"/>
          <p:cNvCxnSpPr>
            <a:stCxn id="41" idx="1"/>
          </p:cNvCxnSpPr>
          <p:nvPr/>
        </p:nvCxnSpPr>
        <p:spPr>
          <a:xfrm rot="10800000" flipV="1">
            <a:off x="3881046" y="4530758"/>
            <a:ext cx="818081" cy="21328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53" name="TextBox 52"/>
          <p:cNvSpPr txBox="1"/>
          <p:nvPr/>
        </p:nvSpPr>
        <p:spPr>
          <a:xfrm>
            <a:off x="7492727" y="6217568"/>
            <a:ext cx="2329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 dirty="0">
                <a:latin typeface="HY강B" pitchFamily="18" charset="-127"/>
                <a:ea typeface="HY강B" pitchFamily="18" charset="-127"/>
              </a:rPr>
              <a:t> Spring MVC </a:t>
            </a:r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패턴 방식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460833" y="3746325"/>
            <a:ext cx="711676" cy="38931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강B" panose="02030600000101010101" pitchFamily="18" charset="-127"/>
                <a:ea typeface="HY강B" panose="02030600000101010101" pitchFamily="18" charset="-127"/>
              </a:rPr>
              <a:t>클라</a:t>
            </a:r>
          </a:p>
        </p:txBody>
      </p:sp>
      <p:cxnSp>
        <p:nvCxnSpPr>
          <p:cNvPr id="52" name="직선 연결선 51"/>
          <p:cNvCxnSpPr/>
          <p:nvPr/>
        </p:nvCxnSpPr>
        <p:spPr>
          <a:xfrm>
            <a:off x="6240016" y="2250956"/>
            <a:ext cx="0" cy="4506893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7" name="모서리가 둥근 직사각형 56"/>
          <p:cNvSpPr/>
          <p:nvPr/>
        </p:nvSpPr>
        <p:spPr>
          <a:xfrm>
            <a:off x="6528049" y="4696683"/>
            <a:ext cx="1440161" cy="36683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latin typeface="HY강B" panose="02030600000101010101" pitchFamily="18" charset="-127"/>
                <a:ea typeface="HY강B" panose="02030600000101010101" pitchFamily="18" charset="-127"/>
              </a:rPr>
              <a:t>ResourceView</a:t>
            </a:r>
            <a:endParaRPr lang="ko-KR" altLang="en-US" sz="14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9048328" y="4724831"/>
            <a:ext cx="1368152" cy="3469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latin typeface="HY강B" panose="02030600000101010101" pitchFamily="18" charset="-127"/>
                <a:ea typeface="HY강B" panose="02030600000101010101" pitchFamily="18" charset="-127"/>
              </a:rPr>
              <a:t>ViewResolver</a:t>
            </a:r>
            <a:endParaRPr lang="ko-KR" altLang="en-US" sz="14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9224785" y="2673842"/>
            <a:ext cx="1023646" cy="35333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HY강B" panose="02030600000101010101" pitchFamily="18" charset="-127"/>
                <a:ea typeface="HY강B" panose="02030600000101010101" pitchFamily="18" charset="-127"/>
              </a:rPr>
              <a:t>Controller</a:t>
            </a:r>
            <a:endParaRPr lang="ko-KR" altLang="en-US" sz="14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7968210" y="3681954"/>
            <a:ext cx="1512167" cy="51608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Dispatcher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6456040" y="2636913"/>
            <a:ext cx="1659230" cy="36683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latin typeface="HY강B" panose="02030600000101010101" pitchFamily="18" charset="-127"/>
                <a:ea typeface="HY강B" panose="02030600000101010101" pitchFamily="18" charset="-127"/>
              </a:rPr>
              <a:t>HandlerMapping</a:t>
            </a:r>
            <a:endParaRPr lang="ko-KR" altLang="en-US" sz="14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8076220" y="5517233"/>
            <a:ext cx="828092" cy="51608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atin typeface="HY강B" panose="02030600000101010101" pitchFamily="18" charset="-127"/>
                <a:ea typeface="HY강B" panose="02030600000101010101" pitchFamily="18" charset="-127"/>
              </a:rPr>
              <a:t>뷰</a:t>
            </a:r>
            <a:endParaRPr lang="ko-KR" altLang="en-US" sz="14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55" name="직선 화살표 연결선 54"/>
          <p:cNvCxnSpPr>
            <a:stCxn id="44" idx="3"/>
            <a:endCxn id="60" idx="1"/>
          </p:cNvCxnSpPr>
          <p:nvPr/>
        </p:nvCxnSpPr>
        <p:spPr>
          <a:xfrm flipV="1">
            <a:off x="7172509" y="3939994"/>
            <a:ext cx="795700" cy="9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37" name="직선 화살표 연결선 1036"/>
          <p:cNvCxnSpPr>
            <a:stCxn id="57" idx="2"/>
            <a:endCxn id="62" idx="0"/>
          </p:cNvCxnSpPr>
          <p:nvPr/>
        </p:nvCxnSpPr>
        <p:spPr>
          <a:xfrm>
            <a:off x="7248130" y="5063520"/>
            <a:ext cx="1242137" cy="4537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39" name="직선 화살표 연결선 1038"/>
          <p:cNvCxnSpPr>
            <a:stCxn id="60" idx="2"/>
            <a:endCxn id="57" idx="0"/>
          </p:cNvCxnSpPr>
          <p:nvPr/>
        </p:nvCxnSpPr>
        <p:spPr>
          <a:xfrm flipH="1">
            <a:off x="7248129" y="4198034"/>
            <a:ext cx="1476164" cy="498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41" name="직선 화살표 연결선 1040"/>
          <p:cNvCxnSpPr>
            <a:stCxn id="60" idx="0"/>
            <a:endCxn id="59" idx="2"/>
          </p:cNvCxnSpPr>
          <p:nvPr/>
        </p:nvCxnSpPr>
        <p:spPr>
          <a:xfrm flipV="1">
            <a:off x="8724294" y="3027181"/>
            <a:ext cx="1012315" cy="6547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45" name="직선 화살표 연결선 1044"/>
          <p:cNvCxnSpPr>
            <a:stCxn id="59" idx="2"/>
            <a:endCxn id="60" idx="0"/>
          </p:cNvCxnSpPr>
          <p:nvPr/>
        </p:nvCxnSpPr>
        <p:spPr>
          <a:xfrm flipH="1">
            <a:off x="8724294" y="3027181"/>
            <a:ext cx="1012315" cy="6547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47" name="직선 화살표 연결선 1046"/>
          <p:cNvCxnSpPr>
            <a:stCxn id="60" idx="0"/>
            <a:endCxn id="61" idx="2"/>
          </p:cNvCxnSpPr>
          <p:nvPr/>
        </p:nvCxnSpPr>
        <p:spPr>
          <a:xfrm flipH="1" flipV="1">
            <a:off x="7285655" y="3003749"/>
            <a:ext cx="1438638" cy="6782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49" name="직선 화살표 연결선 1048"/>
          <p:cNvCxnSpPr>
            <a:stCxn id="61" idx="2"/>
            <a:endCxn id="60" idx="0"/>
          </p:cNvCxnSpPr>
          <p:nvPr/>
        </p:nvCxnSpPr>
        <p:spPr>
          <a:xfrm>
            <a:off x="7285655" y="3003749"/>
            <a:ext cx="1438638" cy="6782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51" name="직선 화살표 연결선 1050"/>
          <p:cNvCxnSpPr>
            <a:stCxn id="60" idx="2"/>
            <a:endCxn id="58" idx="0"/>
          </p:cNvCxnSpPr>
          <p:nvPr/>
        </p:nvCxnSpPr>
        <p:spPr>
          <a:xfrm>
            <a:off x="8724294" y="4198035"/>
            <a:ext cx="1008111" cy="5267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55" name="직선 화살표 연결선 1054"/>
          <p:cNvCxnSpPr>
            <a:stCxn id="58" idx="0"/>
            <a:endCxn id="60" idx="2"/>
          </p:cNvCxnSpPr>
          <p:nvPr/>
        </p:nvCxnSpPr>
        <p:spPr>
          <a:xfrm flipH="1" flipV="1">
            <a:off x="8724294" y="4198035"/>
            <a:ext cx="1008111" cy="5267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032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2207568" y="951112"/>
            <a:ext cx="2258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( 3.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S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pring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MVC 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적용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227409" y="470513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개발과정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91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589160" y="5929536"/>
            <a:ext cx="3193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 dirty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기존의 </a:t>
            </a:r>
            <a:r>
              <a:rPr lang="en-US" altLang="ko-KR" sz="1400" dirty="0">
                <a:latin typeface="HY강B" pitchFamily="18" charset="-127"/>
                <a:ea typeface="HY강B" pitchFamily="18" charset="-127"/>
              </a:rPr>
              <a:t>MVC Command </a:t>
            </a:r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패턴 방식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078884" y="5929536"/>
            <a:ext cx="2329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 dirty="0">
                <a:latin typeface="HY강B" pitchFamily="18" charset="-127"/>
                <a:ea typeface="HY강B" pitchFamily="18" charset="-127"/>
              </a:rPr>
              <a:t> Spring MVC </a:t>
            </a:r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패턴 방식</a:t>
            </a:r>
          </a:p>
        </p:txBody>
      </p:sp>
      <p:pic>
        <p:nvPicPr>
          <p:cNvPr id="33" name="Picture 2" descr="C:\Users\Administrator\Desktop\eregeger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405" y="1916832"/>
            <a:ext cx="2512093" cy="372929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" descr="C:\Users\Administrator\Desktop\ytjtjytjtyj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884" y="1801134"/>
            <a:ext cx="2160240" cy="393212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오른쪽 화살표 34"/>
          <p:cNvSpPr/>
          <p:nvPr/>
        </p:nvSpPr>
        <p:spPr>
          <a:xfrm>
            <a:off x="6025244" y="3429000"/>
            <a:ext cx="405569" cy="432048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/>
          <p:cNvCxnSpPr/>
          <p:nvPr/>
        </p:nvCxnSpPr>
        <p:spPr>
          <a:xfrm>
            <a:off x="3273312" y="2657301"/>
            <a:ext cx="1267113" cy="0"/>
          </a:xfrm>
          <a:prstGeom prst="line">
            <a:avLst/>
          </a:prstGeom>
          <a:ln>
            <a:solidFill>
              <a:srgbClr val="9966FF"/>
            </a:solidFill>
            <a:prstDash val="sysDot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4540424" y="2657301"/>
            <a:ext cx="0" cy="483668"/>
          </a:xfrm>
          <a:prstGeom prst="line">
            <a:avLst/>
          </a:prstGeom>
          <a:ln>
            <a:solidFill>
              <a:srgbClr val="9966FF"/>
            </a:solidFill>
            <a:prstDash val="sysDot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3273311" y="2657301"/>
            <a:ext cx="0" cy="483668"/>
          </a:xfrm>
          <a:prstGeom prst="line">
            <a:avLst/>
          </a:prstGeom>
          <a:ln>
            <a:solidFill>
              <a:srgbClr val="9966FF"/>
            </a:solidFill>
            <a:prstDash val="sysDot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3273312" y="3140969"/>
            <a:ext cx="1267113" cy="0"/>
          </a:xfrm>
          <a:prstGeom prst="line">
            <a:avLst/>
          </a:prstGeom>
          <a:ln>
            <a:solidFill>
              <a:srgbClr val="9966FF"/>
            </a:solidFill>
            <a:prstDash val="sysDot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>
            <a:off x="3262460" y="3429000"/>
            <a:ext cx="1728192" cy="216024"/>
            <a:chOff x="5076056" y="1988840"/>
            <a:chExt cx="1440160" cy="360040"/>
          </a:xfrm>
        </p:grpSpPr>
        <p:cxnSp>
          <p:nvCxnSpPr>
            <p:cNvPr id="42" name="직선 연결선 41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46" name="그룹 45"/>
          <p:cNvGrpSpPr/>
          <p:nvPr/>
        </p:nvGrpSpPr>
        <p:grpSpPr>
          <a:xfrm>
            <a:off x="7643128" y="2772073"/>
            <a:ext cx="1351396" cy="216024"/>
            <a:chOff x="5076056" y="1988840"/>
            <a:chExt cx="1440160" cy="360040"/>
          </a:xfrm>
        </p:grpSpPr>
        <p:cxnSp>
          <p:nvCxnSpPr>
            <p:cNvPr id="47" name="직선 연결선 46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55" name="그룹 54"/>
          <p:cNvGrpSpPr/>
          <p:nvPr/>
        </p:nvGrpSpPr>
        <p:grpSpPr>
          <a:xfrm>
            <a:off x="7681997" y="5104234"/>
            <a:ext cx="1351396" cy="648072"/>
            <a:chOff x="5076056" y="1988840"/>
            <a:chExt cx="1440160" cy="360040"/>
          </a:xfrm>
        </p:grpSpPr>
        <p:cxnSp>
          <p:nvCxnSpPr>
            <p:cNvPr id="56" name="직선 연결선 55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1459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:\Users\Administrator\Desktop\tnytntynyt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1" y="1731268"/>
            <a:ext cx="2200275" cy="14097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dministrator\Desktop\trbtbtbtybtyby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092" y="1692098"/>
            <a:ext cx="4506948" cy="185018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11624" y="3645024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1. Spring </a:t>
            </a:r>
            <a:r>
              <a:rPr lang="ko-KR" altLang="en-US" sz="1600" dirty="0" err="1">
                <a:latin typeface="HY강B" panose="02030600000101010101" pitchFamily="18" charset="-127"/>
                <a:ea typeface="HY강B" panose="02030600000101010101" pitchFamily="18" charset="-127"/>
              </a:rPr>
              <a:t>컨텍스트</a:t>
            </a: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 설정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(web.xml)</a:t>
            </a:r>
            <a:endParaRPr lang="ko-KR" altLang="en-US" sz="16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824192" y="3284985"/>
            <a:ext cx="3024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2. </a:t>
            </a: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컨트롤러 구현</a:t>
            </a:r>
            <a:endParaRPr lang="en-US" altLang="ko-KR" sz="1600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(controller </a:t>
            </a: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패키지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)</a:t>
            </a:r>
            <a:endParaRPr lang="ko-KR" altLang="en-US" sz="16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2" name="오른쪽 화살표 31"/>
          <p:cNvSpPr/>
          <p:nvPr/>
        </p:nvSpPr>
        <p:spPr>
          <a:xfrm>
            <a:off x="6816081" y="2268162"/>
            <a:ext cx="405569" cy="432048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/>
          <p:cNvCxnSpPr/>
          <p:nvPr/>
        </p:nvCxnSpPr>
        <p:spPr>
          <a:xfrm>
            <a:off x="2688298" y="2340170"/>
            <a:ext cx="3767743" cy="0"/>
          </a:xfrm>
          <a:prstGeom prst="line">
            <a:avLst/>
          </a:prstGeom>
          <a:ln>
            <a:solidFill>
              <a:srgbClr val="9966FF"/>
            </a:solidFill>
            <a:prstDash val="soli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305702" y="3382190"/>
            <a:ext cx="558050" cy="0"/>
          </a:xfrm>
          <a:prstGeom prst="line">
            <a:avLst/>
          </a:prstGeom>
          <a:ln>
            <a:solidFill>
              <a:srgbClr val="9966FF"/>
            </a:solidFill>
            <a:prstDash val="soli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7536160" y="1700808"/>
            <a:ext cx="2304256" cy="1512168"/>
            <a:chOff x="5076056" y="1988840"/>
            <a:chExt cx="1440160" cy="360040"/>
          </a:xfrm>
        </p:grpSpPr>
        <p:cxnSp>
          <p:nvCxnSpPr>
            <p:cNvPr id="38" name="직선 연결선 37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42" name="오른쪽 화살표 41"/>
          <p:cNvSpPr/>
          <p:nvPr/>
        </p:nvSpPr>
        <p:spPr>
          <a:xfrm rot="5400000">
            <a:off x="8557512" y="3919817"/>
            <a:ext cx="405569" cy="432048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C:\Users\Administrator\Desktop\yumyumyu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56" y="4653138"/>
            <a:ext cx="3816424" cy="129614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7392144" y="6021289"/>
            <a:ext cx="3024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     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3. </a:t>
            </a:r>
            <a:r>
              <a:rPr lang="ko-KR" altLang="en-US" sz="1600" dirty="0" err="1">
                <a:latin typeface="HY강B" panose="02030600000101010101" pitchFamily="18" charset="-127"/>
                <a:ea typeface="HY강B" panose="02030600000101010101" pitchFamily="18" charset="-127"/>
              </a:rPr>
              <a:t>핸들러맵핑</a:t>
            </a: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 설</a:t>
            </a: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정</a:t>
            </a:r>
            <a:endParaRPr lang="en-US" altLang="ko-KR" sz="1600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  (cine-project-servlet.xml)</a:t>
            </a:r>
            <a:endParaRPr lang="ko-KR" altLang="en-US" sz="16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44" name="오른쪽 화살표 43"/>
          <p:cNvSpPr/>
          <p:nvPr/>
        </p:nvSpPr>
        <p:spPr>
          <a:xfrm rot="10800000">
            <a:off x="6001681" y="5157192"/>
            <a:ext cx="405569" cy="432048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9" name="Picture 5" descr="C:\Users\Administrator\Desktop\rtbrtbrbrbrtb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764" y="4653136"/>
            <a:ext cx="4027213" cy="129614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2423592" y="6021289"/>
            <a:ext cx="3024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      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4. </a:t>
            </a:r>
            <a:r>
              <a:rPr lang="ko-KR" altLang="en-US" sz="1600" dirty="0" err="1">
                <a:latin typeface="HY강B" panose="02030600000101010101" pitchFamily="18" charset="-127"/>
                <a:ea typeface="HY강B" panose="02030600000101010101" pitchFamily="18" charset="-127"/>
              </a:rPr>
              <a:t>뷰리졸버</a:t>
            </a: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 설정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</a:p>
          <a:p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 (cine-project-servlet.xml)</a:t>
            </a:r>
            <a:endParaRPr lang="ko-KR" altLang="en-US" sz="16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07568" y="951112"/>
            <a:ext cx="2258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( 3.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S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pring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MVC 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적용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227409" y="470513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개발과정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991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3500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3501008"/>
            <a:ext cx="1447800" cy="12192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2135560" y="4869161"/>
            <a:ext cx="18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HY강B" panose="02030600000101010101" pitchFamily="18" charset="-127"/>
                <a:ea typeface="HY강B" panose="02030600000101010101" pitchFamily="18" charset="-127"/>
              </a:rPr>
              <a:t>5. </a:t>
            </a:r>
            <a:r>
              <a:rPr lang="ko-KR" altLang="en-US" sz="1600">
                <a:latin typeface="HY강B" panose="02030600000101010101" pitchFamily="18" charset="-127"/>
                <a:ea typeface="HY강B" panose="02030600000101010101" pitchFamily="18" charset="-127"/>
              </a:rPr>
              <a:t>뷰코드 구현</a:t>
            </a:r>
            <a:endParaRPr lang="en-US" altLang="ko-KR" sz="160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1600">
                <a:latin typeface="HY강B" panose="02030600000101010101" pitchFamily="18" charset="-127"/>
                <a:ea typeface="HY강B" panose="02030600000101010101" pitchFamily="18" charset="-127"/>
              </a:rPr>
              <a:t>( jsp/main.jsp )</a:t>
            </a:r>
            <a:endParaRPr lang="ko-KR" altLang="en-US" sz="160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051" name="Picture 3" descr="C:\Users\Administrator\Desktop\rtgthtrhrthrthtrhrt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9" y="1620090"/>
            <a:ext cx="5162597" cy="105042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6096000" y="2435598"/>
            <a:ext cx="5595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       Main</a:t>
            </a: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 컨트롤</a:t>
            </a: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러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(Controller/mainController.java)</a:t>
            </a:r>
            <a:endParaRPr lang="ko-KR" altLang="en-US" sz="16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6169656" y="2145304"/>
            <a:ext cx="1387409" cy="275585"/>
            <a:chOff x="5076056" y="1988840"/>
            <a:chExt cx="1440160" cy="360040"/>
          </a:xfrm>
        </p:grpSpPr>
        <p:cxnSp>
          <p:nvCxnSpPr>
            <p:cNvPr id="28" name="직선 연결선 27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2052" name="Picture 4" descr="C:\Users\Administrator\Desktop\ytntntnt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9" y="3284984"/>
            <a:ext cx="5162597" cy="160737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그룹 36"/>
          <p:cNvGrpSpPr/>
          <p:nvPr/>
        </p:nvGrpSpPr>
        <p:grpSpPr>
          <a:xfrm>
            <a:off x="5971034" y="4169418"/>
            <a:ext cx="2160240" cy="275585"/>
            <a:chOff x="5076056" y="1988840"/>
            <a:chExt cx="1440160" cy="360040"/>
          </a:xfrm>
        </p:grpSpPr>
        <p:cxnSp>
          <p:nvCxnSpPr>
            <p:cNvPr id="46" name="직선 연결선 45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54" name="TextBox 53"/>
          <p:cNvSpPr txBox="1"/>
          <p:nvPr/>
        </p:nvSpPr>
        <p:spPr>
          <a:xfrm>
            <a:off x="7608168" y="4666866"/>
            <a:ext cx="5595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HY강B" panose="02030600000101010101" pitchFamily="18" charset="-127"/>
                <a:ea typeface="HY강B" panose="02030600000101010101" pitchFamily="18" charset="-127"/>
              </a:rPr>
              <a:t>       main </a:t>
            </a:r>
            <a:r>
              <a:rPr lang="ko-KR" altLang="en-US" sz="1600">
                <a:latin typeface="HY강B" panose="02030600000101010101" pitchFamily="18" charset="-127"/>
                <a:ea typeface="HY강B" panose="02030600000101010101" pitchFamily="18" charset="-127"/>
              </a:rPr>
              <a:t>뷰</a:t>
            </a:r>
            <a:r>
              <a:rPr lang="en-US" altLang="ko-KR" sz="1600">
                <a:latin typeface="HY강B" panose="02030600000101010101" pitchFamily="18" charset="-127"/>
                <a:ea typeface="HY강B" panose="02030600000101010101" pitchFamily="18" charset="-127"/>
              </a:rPr>
              <a:t>(jsp/main.jsp)</a:t>
            </a:r>
            <a:endParaRPr lang="ko-KR" altLang="en-US" sz="160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2622371" y="4005065"/>
            <a:ext cx="539769" cy="176265"/>
            <a:chOff x="5076056" y="1988840"/>
            <a:chExt cx="1440160" cy="360040"/>
          </a:xfrm>
        </p:grpSpPr>
        <p:cxnSp>
          <p:nvCxnSpPr>
            <p:cNvPr id="56" name="직선 연결선 55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60" name="직선 연결선 59"/>
          <p:cNvCxnSpPr/>
          <p:nvPr/>
        </p:nvCxnSpPr>
        <p:spPr>
          <a:xfrm flipV="1">
            <a:off x="3179492" y="3284984"/>
            <a:ext cx="1908396" cy="720080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3179492" y="4181329"/>
            <a:ext cx="1836388" cy="823136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>
            <a:off x="6528048" y="2420888"/>
            <a:ext cx="0" cy="16561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419353" y="4425952"/>
            <a:ext cx="5595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FF0000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      *</a:t>
            </a:r>
            <a:r>
              <a:rPr lang="ko-KR" altLang="en-US" sz="1600">
                <a:solidFill>
                  <a:srgbClr val="FF0000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모델과 뷰의 코드연결</a:t>
            </a:r>
            <a:r>
              <a:rPr lang="en-US" altLang="ko-KR" sz="1600">
                <a:solidFill>
                  <a:srgbClr val="FF0000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*</a:t>
            </a:r>
            <a:endParaRPr lang="ko-KR" altLang="en-US" sz="1600">
              <a:solidFill>
                <a:srgbClr val="FF0000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4" name="오른쪽 화살표 63"/>
          <p:cNvSpPr/>
          <p:nvPr/>
        </p:nvSpPr>
        <p:spPr>
          <a:xfrm rot="5400000">
            <a:off x="7405385" y="5314447"/>
            <a:ext cx="405569" cy="432048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6384032" y="5877272"/>
            <a:ext cx="2293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      </a:t>
            </a:r>
            <a:r>
              <a:rPr lang="en-US" altLang="ko-KR" sz="2000" dirty="0">
                <a:latin typeface="HY강B" panose="02030600000101010101" pitchFamily="18" charset="-127"/>
                <a:ea typeface="HY강B" panose="02030600000101010101" pitchFamily="18" charset="-127"/>
              </a:rPr>
              <a:t> 6. </a:t>
            </a:r>
            <a:r>
              <a:rPr lang="ko-KR" altLang="en-US" sz="2000" dirty="0">
                <a:latin typeface="HY강B" panose="02030600000101010101" pitchFamily="18" charset="-127"/>
                <a:ea typeface="HY강B" panose="02030600000101010101" pitchFamily="18" charset="-127"/>
              </a:rPr>
              <a:t>실행</a:t>
            </a:r>
            <a:r>
              <a:rPr lang="en-US" altLang="ko-KR" sz="2000" dirty="0">
                <a:latin typeface="HY강B" panose="02030600000101010101" pitchFamily="18" charset="-127"/>
                <a:ea typeface="HY강B" panose="02030600000101010101" pitchFamily="18" charset="-127"/>
              </a:rPr>
              <a:t>/</a:t>
            </a:r>
            <a:r>
              <a:rPr lang="ko-KR" altLang="en-US" sz="2000" dirty="0">
                <a:latin typeface="HY강B" panose="02030600000101010101" pitchFamily="18" charset="-127"/>
                <a:ea typeface="HY강B" panose="02030600000101010101" pitchFamily="18" charset="-127"/>
              </a:rPr>
              <a:t>출력</a:t>
            </a:r>
            <a:endParaRPr lang="ko-KR" altLang="en-US" sz="20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207568" y="951112"/>
            <a:ext cx="2258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( 3.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S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pring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MVC 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적용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227409" y="470513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개발과정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991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4314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2207569" y="951112"/>
            <a:ext cx="2073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( 4. </a:t>
            </a:r>
            <a:r>
              <a:rPr lang="en-US" altLang="ko-KR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S</a:t>
            </a:r>
            <a:r>
              <a:rPr lang="en-US" altLang="ko-KR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pring</a:t>
            </a:r>
            <a:r>
              <a:rPr lang="ko-KR" altLang="en-US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DB </a:t>
            </a:r>
            <a:r>
              <a:rPr lang="ko-KR" altLang="en-US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적용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227409" y="470513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개발과정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91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3849183" y="1515011"/>
            <a:ext cx="6989820" cy="1275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ko-KR" altLang="en-US" sz="18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864110" y="5301209"/>
            <a:ext cx="2241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 dirty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기존의 커넥션 풀 방식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104112" y="5301209"/>
            <a:ext cx="316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 dirty="0">
                <a:latin typeface="HY강B" pitchFamily="18" charset="-127"/>
                <a:ea typeface="HY강B" pitchFamily="18" charset="-127"/>
              </a:rPr>
              <a:t> Spring , </a:t>
            </a:r>
            <a:r>
              <a:rPr lang="en-US" altLang="ko-KR" sz="1400" dirty="0" err="1">
                <a:latin typeface="HY강B" pitchFamily="18" charset="-127"/>
                <a:ea typeface="HY강B" pitchFamily="18" charset="-127"/>
              </a:rPr>
              <a:t>myBatis</a:t>
            </a:r>
            <a:r>
              <a:rPr lang="en-US" altLang="ko-KR" sz="1400" dirty="0">
                <a:latin typeface="HY강B" pitchFamily="18" charset="-127"/>
                <a:ea typeface="HY강B" pitchFamily="18" charset="-127"/>
              </a:rPr>
              <a:t>  </a:t>
            </a:r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프레임워크</a:t>
            </a:r>
            <a:r>
              <a:rPr lang="en-US" altLang="ko-KR" sz="1400" dirty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방식 </a:t>
            </a:r>
          </a:p>
        </p:txBody>
      </p:sp>
      <p:pic>
        <p:nvPicPr>
          <p:cNvPr id="72" name="Picture 2" descr="C:\Users\Administrator\Desktop\432424323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022" y="1916832"/>
            <a:ext cx="3951971" cy="6748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3" descr="C:\Users\Administrator\Desktop\yttyutyu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656" y="2924945"/>
            <a:ext cx="3943337" cy="83065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4" descr="C:\Users\Administrator\Desktop\kyukuy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398" y="4077073"/>
            <a:ext cx="3941594" cy="7906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/>
          <p:cNvSpPr txBox="1"/>
          <p:nvPr/>
        </p:nvSpPr>
        <p:spPr>
          <a:xfrm>
            <a:off x="3087077" y="5580530"/>
            <a:ext cx="1793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중복되는 코드들 </a:t>
            </a:r>
            <a:r>
              <a:rPr lang="en-US" altLang="ko-KR" sz="1400" dirty="0">
                <a:latin typeface="HY강B" pitchFamily="18" charset="-127"/>
                <a:ea typeface="HY강B" pitchFamily="18" charset="-127"/>
              </a:rPr>
              <a:t>)</a:t>
            </a:r>
            <a:endParaRPr lang="ko-KR" altLang="en-US" dirty="0"/>
          </a:p>
        </p:txBody>
      </p:sp>
      <p:sp>
        <p:nvSpPr>
          <p:cNvPr id="76" name="오른쪽 화살표 75"/>
          <p:cNvSpPr/>
          <p:nvPr/>
        </p:nvSpPr>
        <p:spPr>
          <a:xfrm>
            <a:off x="6482520" y="2996952"/>
            <a:ext cx="405569" cy="432048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7" name="Picture 7" descr="C:\Users\Administrator\Desktop\hrhtrht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02" y="1988840"/>
            <a:ext cx="1628775" cy="8382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모서리가 둥근 직사각형 79"/>
          <p:cNvSpPr/>
          <p:nvPr/>
        </p:nvSpPr>
        <p:spPr>
          <a:xfrm>
            <a:off x="7199326" y="3230996"/>
            <a:ext cx="1344946" cy="414028"/>
          </a:xfrm>
          <a:prstGeom prst="roundRect">
            <a:avLst/>
          </a:prstGeom>
          <a:ln>
            <a:solidFill>
              <a:srgbClr val="855FA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Data Source</a:t>
            </a:r>
            <a:endParaRPr lang="ko-KR" altLang="en-US" sz="1600" dirty="0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8760296" y="3229484"/>
            <a:ext cx="1368152" cy="415541"/>
          </a:xfrm>
          <a:prstGeom prst="roundRect">
            <a:avLst/>
          </a:prstGeom>
          <a:ln>
            <a:solidFill>
              <a:srgbClr val="855FA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latin typeface="HY강B" panose="02030600000101010101" pitchFamily="18" charset="-127"/>
                <a:ea typeface="HY강B" panose="02030600000101010101" pitchFamily="18" charset="-127"/>
              </a:rPr>
              <a:t>SqlMapClent</a:t>
            </a:r>
            <a:endParaRPr lang="ko-KR" altLang="en-US" sz="1600" dirty="0"/>
          </a:p>
        </p:txBody>
      </p:sp>
      <p:sp>
        <p:nvSpPr>
          <p:cNvPr id="82" name="모서리가 둥근 직사각형 81"/>
          <p:cNvSpPr/>
          <p:nvPr/>
        </p:nvSpPr>
        <p:spPr>
          <a:xfrm>
            <a:off x="7481864" y="4221088"/>
            <a:ext cx="2343480" cy="576064"/>
          </a:xfrm>
          <a:prstGeom prst="roundRect">
            <a:avLst/>
          </a:prstGeom>
          <a:ln>
            <a:solidFill>
              <a:srgbClr val="855FA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HY강B" panose="02030600000101010101" pitchFamily="18" charset="-127"/>
                <a:ea typeface="HY강B" panose="02030600000101010101" pitchFamily="18" charset="-127"/>
              </a:rPr>
              <a:t>SimpleJdbcTemplate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83" name="직선 화살표 연결선 82"/>
          <p:cNvCxnSpPr/>
          <p:nvPr/>
        </p:nvCxnSpPr>
        <p:spPr>
          <a:xfrm>
            <a:off x="8665988" y="2398278"/>
            <a:ext cx="0" cy="670682"/>
          </a:xfrm>
          <a:prstGeom prst="straightConnector1">
            <a:avLst/>
          </a:prstGeom>
          <a:ln>
            <a:solidFill>
              <a:srgbClr val="855FAF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H="1">
            <a:off x="8653607" y="3789040"/>
            <a:ext cx="1" cy="360040"/>
          </a:xfrm>
          <a:prstGeom prst="straightConnector1">
            <a:avLst/>
          </a:prstGeom>
          <a:ln>
            <a:solidFill>
              <a:srgbClr val="855FAF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2460637" y="2386980"/>
            <a:ext cx="2183567" cy="0"/>
          </a:xfrm>
          <a:prstGeom prst="line">
            <a:avLst/>
          </a:prstGeom>
          <a:ln>
            <a:solidFill>
              <a:srgbClr val="9966FF"/>
            </a:solidFill>
            <a:prstDash val="soli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2441587" y="3395092"/>
            <a:ext cx="2183567" cy="0"/>
          </a:xfrm>
          <a:prstGeom prst="line">
            <a:avLst/>
          </a:prstGeom>
          <a:ln>
            <a:solidFill>
              <a:srgbClr val="9966FF"/>
            </a:solidFill>
            <a:prstDash val="soli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2451111" y="4412729"/>
            <a:ext cx="1710198" cy="0"/>
          </a:xfrm>
          <a:prstGeom prst="line">
            <a:avLst/>
          </a:prstGeom>
          <a:ln>
            <a:solidFill>
              <a:srgbClr val="9966FF"/>
            </a:solidFill>
            <a:prstDash val="soli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2445864" y="4740002"/>
            <a:ext cx="1583093" cy="0"/>
          </a:xfrm>
          <a:prstGeom prst="line">
            <a:avLst/>
          </a:prstGeom>
          <a:ln>
            <a:solidFill>
              <a:srgbClr val="9966FF"/>
            </a:solidFill>
            <a:prstDash val="soli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>
            <a:off x="2442727" y="4581128"/>
            <a:ext cx="3445718" cy="0"/>
          </a:xfrm>
          <a:prstGeom prst="line">
            <a:avLst/>
          </a:prstGeom>
          <a:ln>
            <a:solidFill>
              <a:srgbClr val="9966FF"/>
            </a:solidFill>
            <a:prstDash val="soli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90" name="그룹 89"/>
          <p:cNvGrpSpPr/>
          <p:nvPr/>
        </p:nvGrpSpPr>
        <p:grpSpPr>
          <a:xfrm>
            <a:off x="7955657" y="2094756"/>
            <a:ext cx="1524719" cy="265422"/>
            <a:chOff x="5076056" y="1988840"/>
            <a:chExt cx="1440160" cy="360040"/>
          </a:xfrm>
        </p:grpSpPr>
        <p:cxnSp>
          <p:nvCxnSpPr>
            <p:cNvPr id="91" name="직선 연결선 90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490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39758" y="897924"/>
            <a:ext cx="6087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학사 관리 프로그램</a:t>
            </a:r>
            <a:r>
              <a:rPr lang="en-US" altLang="ko-KR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(DB table)</a:t>
            </a:r>
            <a:endParaRPr lang="ko-KR" altLang="en-US" sz="36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pSp>
        <p:nvGrpSpPr>
          <p:cNvPr id="9" name="그룹 5"/>
          <p:cNvGrpSpPr/>
          <p:nvPr/>
        </p:nvGrpSpPr>
        <p:grpSpPr>
          <a:xfrm>
            <a:off x="1946387" y="2060602"/>
            <a:ext cx="2204582" cy="1795221"/>
            <a:chOff x="1887525" y="121611"/>
            <a:chExt cx="2204582" cy="1795221"/>
          </a:xfrm>
        </p:grpSpPr>
        <p:sp>
          <p:nvSpPr>
            <p:cNvPr id="10" name="직사각형 9"/>
            <p:cNvSpPr/>
            <p:nvPr/>
          </p:nvSpPr>
          <p:spPr>
            <a:xfrm>
              <a:off x="1887525" y="121611"/>
              <a:ext cx="2204582" cy="179522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ko-KR" sz="16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</a:rPr>
                <a:t>회원가입 테이블</a:t>
              </a:r>
              <a:endParaRPr lang="en-US" altLang="ko-KR" sz="1600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</a:rPr>
                <a:t>ID  (VARCHAR2)</a:t>
              </a:r>
            </a:p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</a:rPr>
                <a:t>PW  (VARCHAR2)</a:t>
              </a:r>
            </a:p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</a:rPr>
                <a:t>JOB  (VARCHAR2)</a:t>
              </a:r>
            </a:p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</a:rPr>
                <a:t>NAME (VARCHAR2)</a:t>
              </a:r>
            </a:p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직선 연결선 16"/>
            <p:cNvCxnSpPr/>
            <p:nvPr/>
          </p:nvCxnSpPr>
          <p:spPr>
            <a:xfrm>
              <a:off x="1887525" y="558132"/>
              <a:ext cx="220458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0"/>
          <p:cNvSpPr/>
          <p:nvPr/>
        </p:nvSpPr>
        <p:spPr>
          <a:xfrm>
            <a:off x="6162639" y="4265455"/>
            <a:ext cx="2448271" cy="1800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sz="1600" dirty="0" smtClean="0">
              <a:solidFill>
                <a:schemeClr val="tx1"/>
              </a:solidFill>
            </a:endParaRPr>
          </a:p>
          <a:p>
            <a:pPr algn="ctr"/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수강 완료 테이블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STDNAME (VARCHAR2)</a:t>
            </a:r>
          </a:p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PRONAME (VARCHAR2)</a:t>
            </a:r>
          </a:p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SUBNAME (VARCHAR2)</a:t>
            </a: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4" name="직사각형 14"/>
          <p:cNvSpPr/>
          <p:nvPr/>
        </p:nvSpPr>
        <p:spPr>
          <a:xfrm>
            <a:off x="7962839" y="1956766"/>
            <a:ext cx="2160240" cy="2015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sz="16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임시 수강 테이블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algn="ctr"/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endParaRPr lang="en-US" altLang="ko-KR" sz="15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STDNAME (VARCHAR2)</a:t>
            </a:r>
          </a:p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SUBNAME (VARCHAR2)</a:t>
            </a: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 smtClean="0">
              <a:solidFill>
                <a:schemeClr val="tx1"/>
              </a:solidFill>
            </a:endParaRPr>
          </a:p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15" name="그룹 23"/>
          <p:cNvGrpSpPr/>
          <p:nvPr/>
        </p:nvGrpSpPr>
        <p:grpSpPr>
          <a:xfrm>
            <a:off x="4746161" y="1956766"/>
            <a:ext cx="2180818" cy="2015860"/>
            <a:chOff x="1883541" y="2632480"/>
            <a:chExt cx="2180818" cy="2015860"/>
          </a:xfrm>
        </p:grpSpPr>
        <p:sp>
          <p:nvSpPr>
            <p:cNvPr id="16" name="직사각형 11"/>
            <p:cNvSpPr/>
            <p:nvPr/>
          </p:nvSpPr>
          <p:spPr>
            <a:xfrm>
              <a:off x="1883541" y="2632480"/>
              <a:ext cx="2180818" cy="20158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500" dirty="0" smtClean="0">
                  <a:solidFill>
                    <a:schemeClr val="tx1"/>
                  </a:solidFill>
                </a:rPr>
                <a:t>수강과목저장 테이블</a:t>
              </a:r>
              <a:endParaRPr lang="en-US" altLang="ko-KR" sz="1500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500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5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500" dirty="0" smtClean="0">
                  <a:solidFill>
                    <a:schemeClr val="tx1"/>
                  </a:solidFill>
                </a:rPr>
                <a:t>PROFID (VARCHAR2)</a:t>
              </a:r>
            </a:p>
            <a:p>
              <a:pPr algn="ctr"/>
              <a:r>
                <a:rPr lang="en-US" altLang="ko-KR" sz="1500" dirty="0" smtClean="0">
                  <a:solidFill>
                    <a:schemeClr val="tx1"/>
                  </a:solidFill>
                </a:rPr>
                <a:t>SUBNAME (VARCHAR2)</a:t>
              </a:r>
            </a:p>
            <a:p>
              <a:pPr algn="ctr"/>
              <a:endParaRPr lang="en-US" altLang="ko-KR" sz="1500" dirty="0">
                <a:solidFill>
                  <a:schemeClr val="tx1"/>
                </a:solidFill>
              </a:endParaRPr>
            </a:p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직선 연결선 18"/>
            <p:cNvCxnSpPr/>
            <p:nvPr/>
          </p:nvCxnSpPr>
          <p:spPr>
            <a:xfrm>
              <a:off x="1883541" y="3207997"/>
              <a:ext cx="218081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직선 연결선 19"/>
          <p:cNvCxnSpPr/>
          <p:nvPr/>
        </p:nvCxnSpPr>
        <p:spPr>
          <a:xfrm>
            <a:off x="7969576" y="2532283"/>
            <a:ext cx="2160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20"/>
          <p:cNvCxnSpPr/>
          <p:nvPr/>
        </p:nvCxnSpPr>
        <p:spPr>
          <a:xfrm>
            <a:off x="6162638" y="4837086"/>
            <a:ext cx="24482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아래쪽 화살표 21"/>
          <p:cNvSpPr/>
          <p:nvPr/>
        </p:nvSpPr>
        <p:spPr>
          <a:xfrm>
            <a:off x="6378663" y="3980828"/>
            <a:ext cx="260696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아래쪽 화살표 22"/>
          <p:cNvSpPr/>
          <p:nvPr/>
        </p:nvSpPr>
        <p:spPr>
          <a:xfrm>
            <a:off x="8178863" y="3972444"/>
            <a:ext cx="260696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22" name="그룹 7"/>
          <p:cNvGrpSpPr/>
          <p:nvPr/>
        </p:nvGrpSpPr>
        <p:grpSpPr>
          <a:xfrm>
            <a:off x="1946387" y="4372170"/>
            <a:ext cx="2160240" cy="1732665"/>
            <a:chOff x="5100219" y="121611"/>
            <a:chExt cx="2160240" cy="1732665"/>
          </a:xfrm>
        </p:grpSpPr>
        <p:sp>
          <p:nvSpPr>
            <p:cNvPr id="23" name="직사각형 13"/>
            <p:cNvSpPr/>
            <p:nvPr/>
          </p:nvSpPr>
          <p:spPr>
            <a:xfrm>
              <a:off x="5100219" y="121611"/>
              <a:ext cx="2160240" cy="173266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</a:rPr>
                <a:t>회원정보 테이블</a:t>
              </a:r>
              <a:endParaRPr lang="en-US" altLang="ko-KR" sz="1600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MAJOR (VARCHAR2)</a:t>
              </a:r>
            </a:p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GRADE (VARCHAR2)</a:t>
              </a:r>
            </a:p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NAME (VARCHAR2)</a:t>
              </a:r>
            </a:p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STDNO (VARCHAR2)</a:t>
              </a:r>
            </a:p>
            <a:p>
              <a:pPr algn="ctr"/>
              <a:endParaRPr lang="en-US" altLang="ko-KR" sz="1600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6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24" name="직선 연결선 17"/>
            <p:cNvCxnSpPr/>
            <p:nvPr/>
          </p:nvCxnSpPr>
          <p:spPr>
            <a:xfrm>
              <a:off x="5100219" y="558132"/>
              <a:ext cx="2160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145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0" grpId="0" animBg="1"/>
      <p:bldP spid="2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istrator\Desktop\erberbreberbebre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794788"/>
            <a:ext cx="4104456" cy="134618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직선 연결선 32"/>
          <p:cNvCxnSpPr/>
          <p:nvPr/>
        </p:nvCxnSpPr>
        <p:spPr>
          <a:xfrm>
            <a:off x="2207568" y="2104281"/>
            <a:ext cx="3744416" cy="0"/>
          </a:xfrm>
          <a:prstGeom prst="line">
            <a:avLst/>
          </a:prstGeom>
          <a:ln>
            <a:solidFill>
              <a:srgbClr val="9966FF"/>
            </a:solidFill>
            <a:prstDash val="soli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51584" y="3284985"/>
            <a:ext cx="3024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Spring - </a:t>
            </a: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데이터 소스 설정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(applicationContext.xml)</a:t>
            </a:r>
            <a:endParaRPr lang="ko-KR" altLang="en-US" sz="16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960096" y="3246076"/>
            <a:ext cx="3168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2. </a:t>
            </a:r>
            <a:r>
              <a:rPr lang="en-US" altLang="ko-KR" sz="1600" dirty="0" err="1">
                <a:latin typeface="HY강B" panose="02030600000101010101" pitchFamily="18" charset="-127"/>
                <a:ea typeface="HY강B" panose="02030600000101010101" pitchFamily="18" charset="-127"/>
              </a:rPr>
              <a:t>Ibatis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 - </a:t>
            </a:r>
            <a:r>
              <a:rPr lang="en-US" altLang="ko-KR" sz="1600" dirty="0" err="1">
                <a:latin typeface="HY강B" panose="02030600000101010101" pitchFamily="18" charset="-127"/>
                <a:ea typeface="HY강B" panose="02030600000101010101" pitchFamily="18" charset="-127"/>
              </a:rPr>
              <a:t>SqlMapClient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객체 생성</a:t>
            </a:r>
            <a:endParaRPr lang="en-US" altLang="ko-KR" sz="1600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      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(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applicationContext.xml)</a:t>
            </a:r>
            <a:endParaRPr lang="ko-KR" altLang="en-US" sz="1600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endParaRPr lang="ko-KR" altLang="en-US" sz="16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3075" name="Picture 3" descr="C:\Users\Administrator\Desktop\rtbtrbrbtrnnbbnvb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1794787"/>
            <a:ext cx="4032448" cy="134618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오른쪽 화살표 39"/>
          <p:cNvSpPr/>
          <p:nvPr/>
        </p:nvSpPr>
        <p:spPr>
          <a:xfrm>
            <a:off x="6066657" y="2251852"/>
            <a:ext cx="405569" cy="432048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/>
          <p:cNvCxnSpPr/>
          <p:nvPr/>
        </p:nvCxnSpPr>
        <p:spPr>
          <a:xfrm>
            <a:off x="6744072" y="2256681"/>
            <a:ext cx="3744416" cy="0"/>
          </a:xfrm>
          <a:prstGeom prst="line">
            <a:avLst/>
          </a:prstGeom>
          <a:ln>
            <a:solidFill>
              <a:srgbClr val="9966FF"/>
            </a:solidFill>
            <a:prstDash val="soli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2" name="오른쪽 화살표 41"/>
          <p:cNvSpPr/>
          <p:nvPr/>
        </p:nvSpPr>
        <p:spPr>
          <a:xfrm rot="5400000">
            <a:off x="8341488" y="3919818"/>
            <a:ext cx="405571" cy="432048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6" name="Picture 4" descr="C:\Users\Administrator\Desktop\yuuy,yu,,hj,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4570066"/>
            <a:ext cx="4032448" cy="10191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6600056" y="5733257"/>
            <a:ext cx="4104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3. </a:t>
            </a:r>
            <a:r>
              <a:rPr lang="en-US" altLang="ko-KR" sz="1600" dirty="0" err="1">
                <a:latin typeface="HY강B" panose="02030600000101010101" pitchFamily="18" charset="-127"/>
                <a:ea typeface="HY강B" panose="02030600000101010101" pitchFamily="18" charset="-127"/>
              </a:rPr>
              <a:t>Ibatis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 - </a:t>
            </a:r>
            <a:r>
              <a:rPr lang="en-US" altLang="ko-KR" sz="1600" dirty="0" err="1">
                <a:latin typeface="HY강B" panose="02030600000101010101" pitchFamily="18" charset="-127"/>
                <a:ea typeface="HY강B" panose="02030600000101010101" pitchFamily="18" charset="-127"/>
              </a:rPr>
              <a:t>SqlMapConfig</a:t>
            </a: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 생성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 (sqlConfig.xml)</a:t>
            </a:r>
          </a:p>
          <a:p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* </a:t>
            </a:r>
            <a:r>
              <a:rPr lang="en-US" altLang="ko-KR" sz="1600" dirty="0" err="1">
                <a:latin typeface="HY강B" panose="02030600000101010101" pitchFamily="18" charset="-127"/>
                <a:ea typeface="HY강B" panose="02030600000101010101" pitchFamily="18" charset="-127"/>
              </a:rPr>
              <a:t>Sql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구문이 정의된 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xml </a:t>
            </a: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파일 등록</a:t>
            </a:r>
            <a:endParaRPr lang="ko-KR" altLang="en-US" sz="1600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endParaRPr lang="ko-KR" altLang="en-US" sz="16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8184232" y="5017368"/>
            <a:ext cx="2160240" cy="288032"/>
            <a:chOff x="5076056" y="1988840"/>
            <a:chExt cx="1440160" cy="360040"/>
          </a:xfrm>
        </p:grpSpPr>
        <p:cxnSp>
          <p:nvCxnSpPr>
            <p:cNvPr id="53" name="직선 연결선 52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8" name="직선 연결선 67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3077" name="Picture 5" descr="C:\Users\Administrator\Desktop\yumuymuymuymuymyu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882" y="4494262"/>
            <a:ext cx="4113102" cy="12461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오른쪽 화살표 68"/>
          <p:cNvSpPr/>
          <p:nvPr/>
        </p:nvSpPr>
        <p:spPr>
          <a:xfrm rot="10800000">
            <a:off x="5978464" y="4869160"/>
            <a:ext cx="405569" cy="432048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2351584" y="5805265"/>
            <a:ext cx="4608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4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. </a:t>
            </a:r>
            <a:r>
              <a:rPr lang="en-US" altLang="ko-KR" sz="1600" dirty="0" err="1">
                <a:latin typeface="HY강B" panose="02030600000101010101" pitchFamily="18" charset="-127"/>
                <a:ea typeface="HY강B" panose="02030600000101010101" pitchFamily="18" charset="-127"/>
              </a:rPr>
              <a:t>Sql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구문 작성 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객체와 연결</a:t>
            </a:r>
            <a:endParaRPr lang="en-US" altLang="ko-KR" sz="1600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      (</a:t>
            </a:r>
            <a:r>
              <a:rPr lang="en-US" altLang="ko-KR" sz="1600" dirty="0" err="1">
                <a:latin typeface="HY강B" panose="02030600000101010101" pitchFamily="18" charset="-127"/>
                <a:ea typeface="HY강B" panose="02030600000101010101" pitchFamily="18" charset="-127"/>
              </a:rPr>
              <a:t>sql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/cinedao.xml)</a:t>
            </a:r>
            <a:endParaRPr lang="ko-KR" altLang="en-US" sz="16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3902386" y="4437112"/>
            <a:ext cx="2102556" cy="216024"/>
            <a:chOff x="5076056" y="1988840"/>
            <a:chExt cx="1440160" cy="360040"/>
          </a:xfrm>
        </p:grpSpPr>
        <p:cxnSp>
          <p:nvCxnSpPr>
            <p:cNvPr id="72" name="직선 연결선 71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3" name="직선 연결선 72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6" name="그룹 75"/>
          <p:cNvGrpSpPr/>
          <p:nvPr/>
        </p:nvGrpSpPr>
        <p:grpSpPr>
          <a:xfrm>
            <a:off x="2793691" y="6093296"/>
            <a:ext cx="1617550" cy="288032"/>
            <a:chOff x="5076056" y="1988840"/>
            <a:chExt cx="1440160" cy="360040"/>
          </a:xfrm>
        </p:grpSpPr>
        <p:cxnSp>
          <p:nvCxnSpPr>
            <p:cNvPr id="77" name="직선 연결선 76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9" name="직선 연결선 78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34" name="직선 연결선 33"/>
          <p:cNvCxnSpPr/>
          <p:nvPr/>
        </p:nvCxnSpPr>
        <p:spPr>
          <a:xfrm flipV="1">
            <a:off x="8399458" y="2452637"/>
            <a:ext cx="1649363" cy="1"/>
          </a:xfrm>
          <a:prstGeom prst="line">
            <a:avLst/>
          </a:prstGeom>
          <a:ln>
            <a:solidFill>
              <a:srgbClr val="FF0000"/>
            </a:solidFill>
            <a:prstDash val="soli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608660" y="2443749"/>
            <a:ext cx="1836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FF0000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데이터 소스 주입</a:t>
            </a:r>
            <a:endParaRPr lang="ko-KR" altLang="en-US" sz="1200">
              <a:solidFill>
                <a:srgbClr val="FF0000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207569" y="951112"/>
            <a:ext cx="2073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( 4. </a:t>
            </a:r>
            <a:r>
              <a:rPr lang="en-US" altLang="ko-KR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S</a:t>
            </a:r>
            <a:r>
              <a:rPr lang="en-US" altLang="ko-KR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pring</a:t>
            </a:r>
            <a:r>
              <a:rPr lang="ko-KR" altLang="en-US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DB </a:t>
            </a:r>
            <a:r>
              <a:rPr lang="ko-KR" altLang="en-US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적용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227409" y="470513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개발과정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991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1032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istrator\Desktop\ytnfgbxgbxcv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1916832"/>
            <a:ext cx="6696744" cy="167591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/>
          <p:cNvSpPr txBox="1"/>
          <p:nvPr/>
        </p:nvSpPr>
        <p:spPr>
          <a:xfrm>
            <a:off x="3287688" y="3672318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5. </a:t>
            </a:r>
            <a:r>
              <a:rPr lang="en-US" altLang="ko-KR" sz="1600" dirty="0" err="1">
                <a:latin typeface="HY강B" panose="02030600000101010101" pitchFamily="18" charset="-127"/>
                <a:ea typeface="HY강B" panose="02030600000101010101" pitchFamily="18" charset="-127"/>
              </a:rPr>
              <a:t>getSqlMapclientTemplate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() </a:t>
            </a: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를 이용해서 쿼리결과 객체 반환</a:t>
            </a:r>
            <a:endParaRPr lang="en-US" altLang="ko-KR" sz="1600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                   (</a:t>
            </a:r>
            <a:r>
              <a:rPr lang="en-US" altLang="ko-KR" sz="1600" dirty="0" err="1">
                <a:latin typeface="HY강B" panose="02030600000101010101" pitchFamily="18" charset="-127"/>
                <a:ea typeface="HY강B" panose="02030600000101010101" pitchFamily="18" charset="-127"/>
              </a:rPr>
              <a:t>dao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/TimetableDaoImp.java)</a:t>
            </a:r>
            <a:endParaRPr lang="ko-KR" altLang="en-US" sz="16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4142259" y="3284984"/>
            <a:ext cx="4104456" cy="0"/>
          </a:xfrm>
          <a:prstGeom prst="line">
            <a:avLst/>
          </a:prstGeom>
          <a:ln>
            <a:solidFill>
              <a:srgbClr val="9966FF"/>
            </a:solidFill>
            <a:prstDash val="soli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100" name="Picture 4" descr="C:\Users\Administrator\Desktop\ukkuyku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4913920"/>
            <a:ext cx="6696744" cy="495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오른쪽 화살표 63"/>
          <p:cNvSpPr/>
          <p:nvPr/>
        </p:nvSpPr>
        <p:spPr>
          <a:xfrm rot="5400000">
            <a:off x="5605184" y="4304238"/>
            <a:ext cx="405571" cy="432048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4367808" y="5553237"/>
            <a:ext cx="3312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6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. </a:t>
            </a: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이 객체를 컨트롤러에서 사용 </a:t>
            </a:r>
            <a:endParaRPr lang="en-US" altLang="ko-KR" sz="1600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(controller/TimetableController.java)</a:t>
            </a:r>
            <a:endParaRPr lang="ko-KR" altLang="en-US" sz="16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6939999" y="5128617"/>
            <a:ext cx="2223771" cy="249932"/>
            <a:chOff x="5076056" y="1988840"/>
            <a:chExt cx="1440160" cy="360040"/>
          </a:xfrm>
        </p:grpSpPr>
        <p:cxnSp>
          <p:nvCxnSpPr>
            <p:cNvPr id="82" name="직선 연결선 81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3" name="직선 연결선 82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5" name="직선 연결선 84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86" name="그룹 85"/>
          <p:cNvGrpSpPr/>
          <p:nvPr/>
        </p:nvGrpSpPr>
        <p:grpSpPr>
          <a:xfrm>
            <a:off x="5302629" y="2456892"/>
            <a:ext cx="1945500" cy="249932"/>
            <a:chOff x="5076056" y="1988840"/>
            <a:chExt cx="1440160" cy="360040"/>
          </a:xfrm>
        </p:grpSpPr>
        <p:cxnSp>
          <p:nvCxnSpPr>
            <p:cNvPr id="87" name="직선 연결선 86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9" name="직선 연결선 88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0" name="직선 연결선 89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91" name="직선 연결선 90"/>
          <p:cNvCxnSpPr/>
          <p:nvPr/>
        </p:nvCxnSpPr>
        <p:spPr>
          <a:xfrm>
            <a:off x="6672064" y="3078485"/>
            <a:ext cx="2520280" cy="0"/>
          </a:xfrm>
          <a:prstGeom prst="line">
            <a:avLst/>
          </a:prstGeom>
          <a:ln>
            <a:solidFill>
              <a:srgbClr val="9966FF"/>
            </a:solidFill>
            <a:prstDash val="soli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207569" y="951112"/>
            <a:ext cx="2073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( 4. </a:t>
            </a:r>
            <a:r>
              <a:rPr lang="en-US" altLang="ko-KR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S</a:t>
            </a:r>
            <a:r>
              <a:rPr lang="en-US" altLang="ko-KR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pring</a:t>
            </a:r>
            <a:r>
              <a:rPr lang="ko-KR" altLang="en-US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DB </a:t>
            </a:r>
            <a:r>
              <a:rPr lang="ko-KR" altLang="en-US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적용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227409" y="470513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개발과정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991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534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캡처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165" y="1680881"/>
            <a:ext cx="4308321" cy="483171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연결선 21"/>
          <p:cNvCxnSpPr/>
          <p:nvPr/>
        </p:nvCxnSpPr>
        <p:spPr>
          <a:xfrm>
            <a:off x="3465985" y="2284310"/>
            <a:ext cx="5473630" cy="0"/>
          </a:xfrm>
          <a:prstGeom prst="line">
            <a:avLst/>
          </a:prstGeom>
          <a:ln>
            <a:solidFill>
              <a:srgbClr val="9966FF"/>
            </a:solidFill>
            <a:prstDash val="sysDot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412200" y="4287868"/>
            <a:ext cx="5473630" cy="0"/>
          </a:xfrm>
          <a:prstGeom prst="line">
            <a:avLst/>
          </a:prstGeom>
          <a:ln>
            <a:solidFill>
              <a:srgbClr val="9966FF"/>
            </a:solidFill>
            <a:prstDash val="sysDot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525323" y="6044950"/>
            <a:ext cx="5473630" cy="0"/>
          </a:xfrm>
          <a:prstGeom prst="line">
            <a:avLst/>
          </a:prstGeom>
          <a:ln>
            <a:solidFill>
              <a:srgbClr val="9966FF"/>
            </a:solidFill>
            <a:prstDash val="sysDot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27" name="TextBox 26"/>
          <p:cNvSpPr txBox="1"/>
          <p:nvPr/>
        </p:nvSpPr>
        <p:spPr>
          <a:xfrm>
            <a:off x="2207568" y="951111"/>
            <a:ext cx="2557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메인 화면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- CGB main 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227409" y="470513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991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 flipV="1">
            <a:off x="7968208" y="1634133"/>
            <a:ext cx="648072" cy="288032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/>
          <p:cNvSpPr/>
          <p:nvPr/>
        </p:nvSpPr>
        <p:spPr>
          <a:xfrm>
            <a:off x="8616280" y="1490117"/>
            <a:ext cx="216024" cy="181676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8976320" y="5340450"/>
            <a:ext cx="223224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세부설명 후 </a:t>
            </a:r>
            <a:endParaRPr lang="en-US" altLang="ko-KR" sz="1400" dirty="0">
              <a:latin typeface="HY강B" pitchFamily="18" charset="-127"/>
              <a:ea typeface="HY강B" pitchFamily="18" charset="-127"/>
            </a:endParaRPr>
          </a:p>
          <a:p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메뉴와 링크</a:t>
            </a:r>
          </a:p>
          <a:p>
            <a:endParaRPr lang="ko-KR" altLang="en-US" dirty="0"/>
          </a:p>
        </p:txBody>
      </p:sp>
      <p:cxnSp>
        <p:nvCxnSpPr>
          <p:cNvPr id="55" name="직선 연결선 54"/>
          <p:cNvCxnSpPr/>
          <p:nvPr/>
        </p:nvCxnSpPr>
        <p:spPr>
          <a:xfrm flipV="1">
            <a:off x="7752184" y="5234533"/>
            <a:ext cx="1080120" cy="604252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8760296" y="5124425"/>
            <a:ext cx="216024" cy="181676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8976320" y="4984601"/>
            <a:ext cx="10801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링크버튼</a:t>
            </a:r>
            <a:endParaRPr lang="en-US" altLang="ko-KR" sz="1600" dirty="0">
              <a:solidFill>
                <a:srgbClr val="9966FF"/>
              </a:solidFill>
              <a:latin typeface="HY강B" pitchFamily="18" charset="-127"/>
              <a:ea typeface="HY강B" pitchFamily="18" charset="-127"/>
            </a:endParaRPr>
          </a:p>
          <a:p>
            <a:endParaRPr lang="en-US" altLang="ko-KR" sz="14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832304" y="1701949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사용자</a:t>
            </a:r>
            <a:r>
              <a:rPr lang="en-US" altLang="ko-KR" sz="1400" dirty="0">
                <a:latin typeface="HY강B" pitchFamily="18" charset="-127"/>
                <a:ea typeface="HY강B" pitchFamily="18" charset="-127"/>
              </a:rPr>
              <a:t>/</a:t>
            </a:r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관리자 </a:t>
            </a:r>
            <a:endParaRPr lang="en-US" altLang="ko-KR" sz="1400" dirty="0">
              <a:latin typeface="HY강B" pitchFamily="18" charset="-127"/>
              <a:ea typeface="HY강B" pitchFamily="18" charset="-127"/>
            </a:endParaRPr>
          </a:p>
          <a:p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로그인</a:t>
            </a:r>
            <a:endParaRPr lang="ko-KR" altLang="en-US" sz="14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832304" y="1412777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로그인</a:t>
            </a:r>
            <a:endParaRPr lang="en-US" altLang="ko-KR" sz="1400" dirty="0">
              <a:solidFill>
                <a:srgbClr val="9966FF"/>
              </a:solidFill>
              <a:latin typeface="HY강B" pitchFamily="18" charset="-127"/>
              <a:ea typeface="HY강B" pitchFamily="18" charset="-127"/>
            </a:endParaRPr>
          </a:p>
        </p:txBody>
      </p:sp>
      <p:cxnSp>
        <p:nvCxnSpPr>
          <p:cNvPr id="69" name="직선 연결선 68"/>
          <p:cNvCxnSpPr/>
          <p:nvPr/>
        </p:nvCxnSpPr>
        <p:spPr>
          <a:xfrm>
            <a:off x="3340646" y="1740049"/>
            <a:ext cx="823724" cy="204970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타원 69"/>
          <p:cNvSpPr/>
          <p:nvPr/>
        </p:nvSpPr>
        <p:spPr>
          <a:xfrm>
            <a:off x="3215680" y="1634133"/>
            <a:ext cx="216024" cy="181676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2207568" y="1850157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강B" pitchFamily="18" charset="-127"/>
                <a:ea typeface="HY강B" pitchFamily="18" charset="-127"/>
              </a:rPr>
              <a:t>(menu</a:t>
            </a:r>
            <a:r>
              <a:rPr lang="ko-KR" altLang="en-US" sz="1600" dirty="0">
                <a:latin typeface="HY강B" pitchFamily="18" charset="-127"/>
                <a:ea typeface="HY강B" pitchFamily="18" charset="-127"/>
              </a:rPr>
              <a:t> 부분</a:t>
            </a:r>
            <a:r>
              <a:rPr lang="en-US" altLang="ko-KR" sz="1600" dirty="0"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14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207568" y="1490117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Header</a:t>
            </a:r>
          </a:p>
        </p:txBody>
      </p:sp>
      <p:cxnSp>
        <p:nvCxnSpPr>
          <p:cNvPr id="77" name="직선 연결선 76"/>
          <p:cNvCxnSpPr/>
          <p:nvPr/>
        </p:nvCxnSpPr>
        <p:spPr>
          <a:xfrm>
            <a:off x="3340646" y="3036193"/>
            <a:ext cx="823724" cy="204970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/>
          <p:cNvSpPr/>
          <p:nvPr/>
        </p:nvSpPr>
        <p:spPr>
          <a:xfrm>
            <a:off x="3215680" y="2930277"/>
            <a:ext cx="216024" cy="181676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2154610" y="3074293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HY강B" pitchFamily="18" charset="-127"/>
                <a:ea typeface="HY강B" pitchFamily="18" charset="-127"/>
              </a:rPr>
              <a:t>(</a:t>
            </a:r>
            <a:r>
              <a:rPr lang="en-US" altLang="ko-KR" sz="1600" dirty="0" err="1">
                <a:latin typeface="HY강B" pitchFamily="18" charset="-127"/>
                <a:ea typeface="HY강B" pitchFamily="18" charset="-127"/>
              </a:rPr>
              <a:t>jquery</a:t>
            </a:r>
            <a:r>
              <a:rPr lang="en-US" altLang="ko-KR" sz="1600" dirty="0">
                <a:latin typeface="HY강B" pitchFamily="18" charset="-127"/>
                <a:ea typeface="HY강B" pitchFamily="18" charset="-127"/>
              </a:rPr>
              <a:t> Page)</a:t>
            </a:r>
            <a:endParaRPr lang="en-US" altLang="ko-KR" sz="1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351584" y="2786261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Article</a:t>
            </a:r>
          </a:p>
        </p:txBody>
      </p:sp>
      <p:cxnSp>
        <p:nvCxnSpPr>
          <p:cNvPr id="82" name="직선 연결선 81"/>
          <p:cNvCxnSpPr/>
          <p:nvPr/>
        </p:nvCxnSpPr>
        <p:spPr>
          <a:xfrm>
            <a:off x="3249588" y="4980409"/>
            <a:ext cx="823724" cy="204970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/>
          <p:cNvSpPr/>
          <p:nvPr/>
        </p:nvSpPr>
        <p:spPr>
          <a:xfrm>
            <a:off x="3124622" y="4874493"/>
            <a:ext cx="216024" cy="181676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2063552" y="5018509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HY강B" pitchFamily="18" charset="-127"/>
                <a:ea typeface="HY강B" pitchFamily="18" charset="-127"/>
              </a:rPr>
              <a:t>(</a:t>
            </a:r>
            <a:r>
              <a:rPr lang="ko-KR" altLang="en-US" sz="1600" dirty="0">
                <a:latin typeface="HY강B" pitchFamily="18" charset="-127"/>
                <a:ea typeface="HY강B" pitchFamily="18" charset="-127"/>
              </a:rPr>
              <a:t>세부</a:t>
            </a:r>
            <a:r>
              <a:rPr lang="en-US" altLang="ko-KR" sz="1600" dirty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600" dirty="0">
                <a:latin typeface="HY강B" pitchFamily="18" charset="-127"/>
                <a:ea typeface="HY강B" pitchFamily="18" charset="-127"/>
              </a:rPr>
              <a:t>설명</a:t>
            </a:r>
            <a:r>
              <a:rPr lang="en-US" altLang="ko-KR" sz="1600" dirty="0">
                <a:latin typeface="HY강B" pitchFamily="18" charset="-127"/>
                <a:ea typeface="HY강B" pitchFamily="18" charset="-127"/>
              </a:rPr>
              <a:t>)</a:t>
            </a:r>
            <a:endParaRPr lang="en-US" altLang="ko-KR" sz="1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260526" y="4730477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Article</a:t>
            </a:r>
          </a:p>
        </p:txBody>
      </p:sp>
      <p:cxnSp>
        <p:nvCxnSpPr>
          <p:cNvPr id="86" name="직선 연결선 85"/>
          <p:cNvCxnSpPr/>
          <p:nvPr/>
        </p:nvCxnSpPr>
        <p:spPr>
          <a:xfrm>
            <a:off x="3287688" y="6314653"/>
            <a:ext cx="785624" cy="22854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/>
          <p:cNvSpPr/>
          <p:nvPr/>
        </p:nvSpPr>
        <p:spPr>
          <a:xfrm>
            <a:off x="3090714" y="6218262"/>
            <a:ext cx="216024" cy="181676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2236143" y="6074246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203820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nytntynhbvnvbnbvnbv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216" y="1988840"/>
            <a:ext cx="4605849" cy="36385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오른쪽 화살표 47"/>
          <p:cNvSpPr/>
          <p:nvPr/>
        </p:nvSpPr>
        <p:spPr>
          <a:xfrm>
            <a:off x="6960096" y="3701998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207568" y="951111"/>
            <a:ext cx="2185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회원가입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- Join us 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227409" y="470513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991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518172" y="2242964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Join us</a:t>
            </a:r>
            <a:endParaRPr lang="ko-KR" altLang="en-US" b="1" spc="-5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518172" y="2747020"/>
            <a:ext cx="2880320" cy="288032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indent="-276225">
              <a:lnSpc>
                <a:spcPct val="150000"/>
              </a:lnSpc>
              <a:buFont typeface="Wingdings" pitchFamily="2" charset="2"/>
              <a:buChar char="§"/>
              <a:tabLst>
                <a:tab pos="1162050" algn="l"/>
              </a:tabLst>
            </a:pPr>
            <a:endParaRPr lang="en-US" altLang="ko-KR" sz="1400" b="1" spc="-50" dirty="0">
              <a:solidFill>
                <a:schemeClr val="tx1"/>
              </a:solidFill>
              <a:latin typeface="HY강M" pitchFamily="18" charset="-127"/>
              <a:ea typeface="HY강M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조인</a:t>
            </a:r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을 누르면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회원 가입페이지가 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출력되고 양식을 입력하고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회원가입을 누르면 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가입완료</a:t>
            </a:r>
            <a:r>
              <a:rPr lang="en-US" altLang="ko-KR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!</a:t>
            </a:r>
            <a:endParaRPr lang="ko-KR" altLang="en-US" sz="1600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marL="542925" indent="-276225">
              <a:lnSpc>
                <a:spcPct val="150000"/>
              </a:lnSpc>
              <a:buFont typeface="Wingdings" pitchFamily="2" charset="2"/>
              <a:buChar char="§"/>
              <a:tabLst>
                <a:tab pos="1162050" algn="l"/>
              </a:tabLst>
            </a:pPr>
            <a:endParaRPr lang="en-US" altLang="ko-KR" sz="1400" b="1" spc="-50" dirty="0">
              <a:solidFill>
                <a:schemeClr val="tx1">
                  <a:lumMod val="65000"/>
                  <a:lumOff val="35000"/>
                </a:schemeClr>
              </a:solidFill>
              <a:latin typeface="HY강M" pitchFamily="18" charset="-127"/>
              <a:ea typeface="HY강M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6011416" y="2055818"/>
            <a:ext cx="360040" cy="187146"/>
            <a:chOff x="5076056" y="1988840"/>
            <a:chExt cx="1440160" cy="360040"/>
          </a:xfrm>
        </p:grpSpPr>
        <p:cxnSp>
          <p:nvCxnSpPr>
            <p:cNvPr id="28" name="직선 연결선 27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8" name="그룹 37"/>
          <p:cNvGrpSpPr/>
          <p:nvPr/>
        </p:nvGrpSpPr>
        <p:grpSpPr>
          <a:xfrm>
            <a:off x="5632326" y="4249966"/>
            <a:ext cx="432048" cy="187146"/>
            <a:chOff x="5076056" y="1988840"/>
            <a:chExt cx="1440160" cy="360040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0623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istrator\Desktop\ukiukuik,n,n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273" y="1744042"/>
            <a:ext cx="4671382" cy="449327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7427114" y="1954932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My page</a:t>
            </a:r>
            <a:endParaRPr lang="ko-KR" altLang="en-US" b="1" spc="-5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427114" y="2458988"/>
            <a:ext cx="2880320" cy="33462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마이페이지</a:t>
            </a:r>
            <a:r>
              <a:rPr lang="ko-KR" altLang="en-US" dirty="0" err="1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를</a:t>
            </a:r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누르면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회원의 상세정보와</a:t>
            </a:r>
            <a:endParaRPr lang="en-US" altLang="ko-KR" u="sng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예약정보를 </a:t>
            </a:r>
            <a:endParaRPr lang="en-US" altLang="ko-KR" u="sng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u="sng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확인할 수 있고</a:t>
            </a:r>
            <a:endParaRPr lang="en-US" altLang="ko-KR" u="sng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양식입력 후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수정도 가능하다</a:t>
            </a:r>
            <a:endParaRPr lang="en-US" altLang="ko-KR" sz="1400" b="1" spc="-50" dirty="0">
              <a:solidFill>
                <a:schemeClr val="tx1"/>
              </a:solidFill>
              <a:latin typeface="HY강M" pitchFamily="18" charset="-127"/>
              <a:ea typeface="HY강M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5889501" y="1799809"/>
            <a:ext cx="432048" cy="187146"/>
            <a:chOff x="5076056" y="1988840"/>
            <a:chExt cx="1440160" cy="360040"/>
          </a:xfrm>
        </p:grpSpPr>
        <p:cxnSp>
          <p:nvCxnSpPr>
            <p:cNvPr id="24" name="직선 연결선 23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8" name="그룹 27"/>
          <p:cNvGrpSpPr/>
          <p:nvPr/>
        </p:nvGrpSpPr>
        <p:grpSpPr>
          <a:xfrm>
            <a:off x="5604520" y="3995539"/>
            <a:ext cx="432048" cy="187146"/>
            <a:chOff x="5076056" y="1988840"/>
            <a:chExt cx="1440160" cy="360040"/>
          </a:xfrm>
        </p:grpSpPr>
        <p:cxnSp>
          <p:nvCxnSpPr>
            <p:cNvPr id="29" name="직선 연결선 28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4" name="오른쪽 화살표 33"/>
          <p:cNvSpPr/>
          <p:nvPr/>
        </p:nvSpPr>
        <p:spPr>
          <a:xfrm>
            <a:off x="6888088" y="3740098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2207569" y="951111"/>
            <a:ext cx="2145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내 정보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- </a:t>
            </a:r>
            <a:r>
              <a:rPr lang="en-US" altLang="ko-KR" sz="20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MyPage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 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227409" y="470513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991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2169468" y="4461495"/>
            <a:ext cx="4214564" cy="1008112"/>
            <a:chOff x="5076056" y="1988840"/>
            <a:chExt cx="1440160" cy="360040"/>
          </a:xfrm>
        </p:grpSpPr>
        <p:cxnSp>
          <p:nvCxnSpPr>
            <p:cNvPr id="38" name="직선 연결선 37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91540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7464152" y="2098948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HY강B" pitchFamily="18" charset="-127"/>
                <a:ea typeface="HY강B" pitchFamily="18" charset="-127"/>
              </a:rPr>
              <a:t>Showing</a:t>
            </a:r>
            <a:endParaRPr lang="ko-KR" altLang="en-US" b="1" spc="-5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464152" y="2603004"/>
            <a:ext cx="2880320" cy="33462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현재상영작</a:t>
            </a:r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을 누르면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en-US" altLang="ko-KR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MOVIE </a:t>
            </a:r>
            <a:r>
              <a:rPr lang="ko-KR" altLang="en-US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테이블의 </a:t>
            </a:r>
            <a:endParaRPr lang="en-US" altLang="ko-KR" u="sng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en-US" altLang="ko-KR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Date </a:t>
            </a:r>
            <a:r>
              <a:rPr lang="ko-KR" altLang="en-US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값과 </a:t>
            </a:r>
            <a:endParaRPr lang="en-US" altLang="ko-KR" u="sng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현재날짜와 비교</a:t>
            </a:r>
            <a:r>
              <a:rPr lang="en-US" altLang="ko-KR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!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개봉일이</a:t>
            </a:r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지난 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영화일 경우 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그 영화를 출력</a:t>
            </a:r>
            <a:endParaRPr lang="en-US" altLang="ko-KR" sz="1400" b="1" spc="-50" dirty="0">
              <a:solidFill>
                <a:schemeClr val="tx1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6925126" y="3884114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207568" y="951111"/>
            <a:ext cx="2646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현재 </a:t>
            </a:r>
            <a:r>
              <a:rPr lang="ko-KR" altLang="en-US" sz="20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상영작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- Showing 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227409" y="470513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991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18" name="Picture 3" descr="C:\Users\Administrator\Desktop\hjmhmhjmhmjh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750" y="1754110"/>
            <a:ext cx="4623314" cy="451645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2082442" y="2924944"/>
            <a:ext cx="4445606" cy="959169"/>
            <a:chOff x="5076056" y="1988840"/>
            <a:chExt cx="1440160" cy="360040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17" name="직선 연결선 16"/>
          <p:cNvCxnSpPr/>
          <p:nvPr/>
        </p:nvCxnSpPr>
        <p:spPr>
          <a:xfrm flipV="1">
            <a:off x="4943873" y="1552988"/>
            <a:ext cx="583621" cy="249610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5495857" y="1397918"/>
            <a:ext cx="216024" cy="181676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673781" y="1196753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Jquery </a:t>
            </a:r>
            <a:r>
              <a:rPr lang="ko-KR" altLang="en-US" sz="140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추가</a:t>
            </a:r>
            <a:endParaRPr lang="en-US" altLang="ko-KR" sz="1400" dirty="0">
              <a:solidFill>
                <a:srgbClr val="9966FF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72268" y="1380075"/>
            <a:ext cx="111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1050">
                <a:latin typeface="HY강B" pitchFamily="18" charset="-127"/>
                <a:ea typeface="HY강B" pitchFamily="18" charset="-127"/>
              </a:rPr>
              <a:t>영화</a:t>
            </a:r>
            <a:r>
              <a:rPr lang="en-US" altLang="ko-KR" sz="105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050">
                <a:latin typeface="HY강B" pitchFamily="18" charset="-127"/>
                <a:ea typeface="HY강B" pitchFamily="18" charset="-127"/>
              </a:rPr>
              <a:t>배너 </a:t>
            </a:r>
            <a:r>
              <a:rPr lang="en-US" altLang="ko-KR" sz="1050"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1050" dirty="0"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7237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7427114" y="2098948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latin typeface="HY강B" pitchFamily="18" charset="-127"/>
                <a:ea typeface="HY강B" pitchFamily="18" charset="-127"/>
              </a:rPr>
              <a:t>Comming</a:t>
            </a:r>
            <a:endParaRPr lang="ko-KR" altLang="en-US" b="1" spc="-5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427114" y="2603004"/>
            <a:ext cx="2880320" cy="33462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상영예정작</a:t>
            </a:r>
            <a:r>
              <a:rPr lang="ko-KR" altLang="en-US" dirty="0" err="1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을</a:t>
            </a:r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누르면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en-US" altLang="ko-KR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MOVIE </a:t>
            </a:r>
            <a:r>
              <a:rPr lang="ko-KR" altLang="en-US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테이블의 </a:t>
            </a:r>
            <a:endParaRPr lang="en-US" altLang="ko-KR" u="sng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en-US" altLang="ko-KR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Date </a:t>
            </a:r>
            <a:r>
              <a:rPr lang="ko-KR" altLang="en-US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값과 </a:t>
            </a:r>
            <a:endParaRPr lang="en-US" altLang="ko-KR" u="sng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현재날짜와 비교</a:t>
            </a:r>
            <a:r>
              <a:rPr lang="en-US" altLang="ko-KR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!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개봉일이</a:t>
            </a:r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현재날짜를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지나지 않은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영화를 출력</a:t>
            </a:r>
            <a:r>
              <a:rPr lang="en-US" altLang="ko-KR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</a:t>
            </a:r>
            <a:endParaRPr lang="ko-KR" altLang="en-US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6888088" y="3884114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207569" y="951111"/>
            <a:ext cx="2800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현재 </a:t>
            </a:r>
            <a:r>
              <a:rPr lang="ko-KR" altLang="en-US" sz="20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상영작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– </a:t>
            </a:r>
            <a:r>
              <a:rPr lang="en-US" altLang="ko-KR" sz="20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Comming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 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227409" y="470513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991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1026" name="Picture 2" descr="C:\Users\Administrator\Desktop\yujymymymy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1700808"/>
            <a:ext cx="4680520" cy="46415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2029644" y="2996952"/>
            <a:ext cx="4536504" cy="1152128"/>
            <a:chOff x="5076056" y="1988840"/>
            <a:chExt cx="1440160" cy="360040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5666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207569" y="951111"/>
            <a:ext cx="1787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예약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- Reserve 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227409" y="470513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991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35" name="Picture 3" descr="C:\Users\Administrator\Desktop\rtntrvnvbtfbfg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7" y="1844825"/>
            <a:ext cx="3324225" cy="16859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5231904" y="6165305"/>
            <a:ext cx="1839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400">
                <a:latin typeface="HY강B" pitchFamily="18" charset="-127"/>
                <a:ea typeface="HY강B" pitchFamily="18" charset="-127"/>
              </a:rPr>
              <a:t>기존 예약페이지</a:t>
            </a:r>
            <a:endParaRPr lang="en-US" altLang="ko-KR" sz="1400"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37" name="Picture 4" descr="C:\Users\Administrator\Desktop\ergreger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584" y="1700809"/>
            <a:ext cx="2608840" cy="175793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5" descr="C:\Users\Administrator\Desktop\ergergerge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4581128"/>
            <a:ext cx="4025372" cy="12241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C:\Users\Administrator\Desktop\wefwfwefewf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394" y="4348962"/>
            <a:ext cx="2800030" cy="15771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오른쪽 화살표 41"/>
          <p:cNvSpPr/>
          <p:nvPr/>
        </p:nvSpPr>
        <p:spPr>
          <a:xfrm>
            <a:off x="6240016" y="2492897"/>
            <a:ext cx="360040" cy="366591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오른쪽 화살표 42"/>
          <p:cNvSpPr/>
          <p:nvPr/>
        </p:nvSpPr>
        <p:spPr>
          <a:xfrm rot="5400000">
            <a:off x="8419936" y="3736711"/>
            <a:ext cx="320681" cy="360040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오른쪽 화살표 46"/>
          <p:cNvSpPr/>
          <p:nvPr/>
        </p:nvSpPr>
        <p:spPr>
          <a:xfrm rot="10800000">
            <a:off x="6498230" y="4934925"/>
            <a:ext cx="317850" cy="375395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9" name="그룹 68"/>
          <p:cNvGrpSpPr/>
          <p:nvPr/>
        </p:nvGrpSpPr>
        <p:grpSpPr>
          <a:xfrm>
            <a:off x="2447975" y="2574429"/>
            <a:ext cx="2952328" cy="241500"/>
            <a:chOff x="5076056" y="1988840"/>
            <a:chExt cx="1440160" cy="360040"/>
          </a:xfrm>
        </p:grpSpPr>
        <p:cxnSp>
          <p:nvCxnSpPr>
            <p:cNvPr id="70" name="직선 연결선 69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3" name="직선 연결선 72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4" name="그룹 73"/>
          <p:cNvGrpSpPr/>
          <p:nvPr/>
        </p:nvGrpSpPr>
        <p:grpSpPr>
          <a:xfrm>
            <a:off x="8165182" y="2738737"/>
            <a:ext cx="1584176" cy="241500"/>
            <a:chOff x="5076056" y="1988840"/>
            <a:chExt cx="1440160" cy="360040"/>
          </a:xfrm>
        </p:grpSpPr>
        <p:cxnSp>
          <p:nvCxnSpPr>
            <p:cNvPr id="75" name="직선 연결선 74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9" name="그룹 78"/>
          <p:cNvGrpSpPr/>
          <p:nvPr/>
        </p:nvGrpSpPr>
        <p:grpSpPr>
          <a:xfrm>
            <a:off x="2249760" y="5280504"/>
            <a:ext cx="1234075" cy="241500"/>
            <a:chOff x="5076056" y="1988840"/>
            <a:chExt cx="1440160" cy="360040"/>
          </a:xfrm>
        </p:grpSpPr>
        <p:cxnSp>
          <p:nvCxnSpPr>
            <p:cNvPr id="80" name="직선 연결선 79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1" name="직선 연결선 80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2" name="직선 연결선 81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3" name="직선 연결선 82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8153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Administrator\Desktop\tntyntynvbnvn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8" y="1700808"/>
            <a:ext cx="3816424" cy="410445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303912" y="6165305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400">
                <a:latin typeface="HY강B" pitchFamily="18" charset="-127"/>
                <a:ea typeface="HY강B" pitchFamily="18" charset="-127"/>
              </a:rPr>
              <a:t>개선 예약페이지</a:t>
            </a:r>
            <a:r>
              <a:rPr lang="en-US" altLang="ko-KR" sz="1400">
                <a:latin typeface="HY강B" pitchFamily="18" charset="-127"/>
                <a:ea typeface="HY강B" pitchFamily="18" charset="-127"/>
              </a:rPr>
              <a:t> </a:t>
            </a:r>
            <a:endParaRPr lang="ko-KR" altLang="en-US" sz="1400" dirty="0"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3074" name="Picture 2" descr="C:\Users\Administrator\Desktop\tymtmbnmbnmbn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453" y="1700808"/>
            <a:ext cx="4041115" cy="410445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2980606" y="3531415"/>
            <a:ext cx="360040" cy="133487"/>
            <a:chOff x="5076056" y="1988840"/>
            <a:chExt cx="1440160" cy="36004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0" name="그룹 29"/>
          <p:cNvGrpSpPr/>
          <p:nvPr/>
        </p:nvGrpSpPr>
        <p:grpSpPr>
          <a:xfrm>
            <a:off x="2020119" y="2151907"/>
            <a:ext cx="484178" cy="205495"/>
            <a:chOff x="5076056" y="1988840"/>
            <a:chExt cx="1440160" cy="360040"/>
          </a:xfrm>
        </p:grpSpPr>
        <p:cxnSp>
          <p:nvCxnSpPr>
            <p:cNvPr id="34" name="직선 연결선 33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6" name="오른쪽 화살표 15"/>
          <p:cNvSpPr/>
          <p:nvPr/>
        </p:nvSpPr>
        <p:spPr>
          <a:xfrm>
            <a:off x="6075284" y="3535725"/>
            <a:ext cx="401473" cy="395637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207569" y="951111"/>
            <a:ext cx="1787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예약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- Reserve 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27409" y="470513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991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032104" y="4217790"/>
            <a:ext cx="2736304" cy="723378"/>
            <a:chOff x="5076056" y="1988840"/>
            <a:chExt cx="1440160" cy="360040"/>
          </a:xfrm>
        </p:grpSpPr>
        <p:cxnSp>
          <p:nvCxnSpPr>
            <p:cNvPr id="23" name="직선 연결선 22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4018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Desktop\ui,iu,u,iu,u,u,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334" y="1748533"/>
            <a:ext cx="4701746" cy="460676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207568" y="951111"/>
            <a:ext cx="1721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리뷰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- Review 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7409" y="470513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991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392144" y="2060848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HY강B" pitchFamily="18" charset="-127"/>
                <a:ea typeface="HY강B" pitchFamily="18" charset="-127"/>
              </a:rPr>
              <a:t>Review</a:t>
            </a:r>
            <a:endParaRPr lang="ko-KR" altLang="en-US" b="1" spc="-5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392144" y="2564904"/>
            <a:ext cx="2880320" cy="33462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리뷰</a:t>
            </a:r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를 누르면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영화에 대한</a:t>
            </a:r>
            <a:endParaRPr lang="en-US" altLang="ko-KR" u="sng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상세정보와</a:t>
            </a:r>
            <a:endParaRPr lang="en-US" altLang="ko-KR" u="sng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한 줄 평가 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리뷰게시판을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영화마다 볼 수 있다</a:t>
            </a:r>
            <a:r>
              <a:rPr lang="en-US" altLang="ko-KR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.</a:t>
            </a:r>
          </a:p>
        </p:txBody>
      </p:sp>
      <p:sp>
        <p:nvSpPr>
          <p:cNvPr id="25" name="오른쪽 화살표 24"/>
          <p:cNvSpPr/>
          <p:nvPr/>
        </p:nvSpPr>
        <p:spPr>
          <a:xfrm>
            <a:off x="6888088" y="3846014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2154450" y="4293097"/>
            <a:ext cx="4445606" cy="959169"/>
            <a:chOff x="5076056" y="1988840"/>
            <a:chExt cx="1440160" cy="360040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9" name="그룹 28"/>
          <p:cNvGrpSpPr/>
          <p:nvPr/>
        </p:nvGrpSpPr>
        <p:grpSpPr>
          <a:xfrm>
            <a:off x="2165116" y="2132856"/>
            <a:ext cx="4445606" cy="2088232"/>
            <a:chOff x="5076056" y="1988840"/>
            <a:chExt cx="1440160" cy="360040"/>
          </a:xfrm>
        </p:grpSpPr>
        <p:cxnSp>
          <p:nvCxnSpPr>
            <p:cNvPr id="30" name="직선 연결선 29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4501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13686" y="914399"/>
            <a:ext cx="7166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학사 관리 프로그램</a:t>
            </a:r>
            <a:r>
              <a:rPr lang="en-US" altLang="ko-KR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(package </a:t>
            </a:r>
            <a:r>
              <a:rPr lang="ko-KR" altLang="en-US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관계</a:t>
            </a:r>
            <a:r>
              <a:rPr lang="en-US" altLang="ko-KR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1)</a:t>
            </a:r>
            <a:endParaRPr lang="ko-KR" altLang="en-US" sz="36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9" name="그림 7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270" y="1739117"/>
            <a:ext cx="7998941" cy="485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28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Administrator\Desktop\nyytnytntntyn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810" y="2173582"/>
            <a:ext cx="3680166" cy="413573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jiyoung\Downloads\wewgwgwgwef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50216" y="2106977"/>
            <a:ext cx="3678232" cy="420234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8" name="TextBox 47"/>
          <p:cNvSpPr txBox="1"/>
          <p:nvPr/>
        </p:nvSpPr>
        <p:spPr>
          <a:xfrm>
            <a:off x="2207568" y="951112"/>
            <a:ext cx="1545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포토</a:t>
            </a:r>
            <a:r>
              <a:rPr lang="en-US" altLang="ko-KR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- Photo </a:t>
            </a:r>
            <a:r>
              <a:rPr lang="en-US" altLang="ko-KR" sz="24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cxnSp>
        <p:nvCxnSpPr>
          <p:cNvPr id="32" name="직선 연결선 31"/>
          <p:cNvCxnSpPr>
            <a:endCxn id="33" idx="2"/>
          </p:cNvCxnSpPr>
          <p:nvPr/>
        </p:nvCxnSpPr>
        <p:spPr>
          <a:xfrm flipV="1">
            <a:off x="4039894" y="5085246"/>
            <a:ext cx="2920525" cy="796164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6960419" y="5001225"/>
            <a:ext cx="182539" cy="168043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5334406" y="2358406"/>
            <a:ext cx="355926" cy="102957"/>
            <a:chOff x="5076056" y="1988840"/>
            <a:chExt cx="1440160" cy="360040"/>
          </a:xfrm>
        </p:grpSpPr>
        <p:cxnSp>
          <p:nvCxnSpPr>
            <p:cNvPr id="35" name="직선 연결선 34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40" name="내용 개체 틀 2"/>
          <p:cNvSpPr txBox="1">
            <a:spLocks/>
          </p:cNvSpPr>
          <p:nvPr/>
        </p:nvSpPr>
        <p:spPr>
          <a:xfrm>
            <a:off x="2207568" y="1508760"/>
            <a:ext cx="4427880" cy="48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Photo </a:t>
            </a:r>
            <a:r>
              <a:rPr lang="ko-KR" altLang="en-US" sz="1800" b="1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1800" b="1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- </a:t>
            </a:r>
            <a:r>
              <a:rPr lang="ko-KR" altLang="en-US" sz="1800" b="1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영화 스냅샷</a:t>
            </a:r>
            <a:r>
              <a:rPr lang="en-US" altLang="ko-KR" sz="1800" b="1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sz="1800" b="1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포스터</a:t>
            </a:r>
            <a:endParaRPr lang="en-US" altLang="ko-KR" sz="1800" b="1" dirty="0">
              <a:solidFill>
                <a:srgbClr val="3D3C3E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227409" y="470513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991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242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Users\Administrator\Desktop\fnfgnfnfnfggn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1844825"/>
            <a:ext cx="4716016" cy="408818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207569" y="951111"/>
            <a:ext cx="3116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관리자 페이지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- 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영화 추가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 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227409" y="470513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991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427114" y="1844824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spc="-50" dirty="0">
                <a:latin typeface="HY강B" pitchFamily="18" charset="-127"/>
                <a:ea typeface="HY강B" pitchFamily="18" charset="-127"/>
              </a:rPr>
              <a:t>영화추가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7427114" y="2348880"/>
            <a:ext cx="2880320" cy="33462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관리자</a:t>
            </a:r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로 로그인시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관리자 추가 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메뉴가 생성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영화 추가</a:t>
            </a:r>
            <a:endParaRPr lang="en-US" altLang="ko-KR" dirty="0">
              <a:solidFill>
                <a:srgbClr val="9966FF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메뉴를 누르면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en-US" altLang="ko-KR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MOVIE</a:t>
            </a:r>
            <a:r>
              <a:rPr lang="ko-KR" altLang="en-US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테이블에</a:t>
            </a:r>
            <a:endParaRPr lang="en-US" altLang="ko-KR" u="sng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영화를 </a:t>
            </a:r>
            <a:endParaRPr lang="en-US" altLang="ko-KR" u="sng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추가할 수 있다</a:t>
            </a:r>
            <a:r>
              <a:rPr lang="en-US" altLang="ko-KR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.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6943618" y="3629990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3422179" y="2286397"/>
            <a:ext cx="3105869" cy="199644"/>
            <a:chOff x="5076056" y="1988840"/>
            <a:chExt cx="1440160" cy="360040"/>
          </a:xfrm>
        </p:grpSpPr>
        <p:cxnSp>
          <p:nvCxnSpPr>
            <p:cNvPr id="23" name="직선 연결선 22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7" name="그룹 26"/>
          <p:cNvGrpSpPr/>
          <p:nvPr/>
        </p:nvGrpSpPr>
        <p:grpSpPr>
          <a:xfrm>
            <a:off x="5457478" y="4653136"/>
            <a:ext cx="710531" cy="216024"/>
            <a:chOff x="5076056" y="1988840"/>
            <a:chExt cx="1440160" cy="360040"/>
          </a:xfrm>
        </p:grpSpPr>
        <p:cxnSp>
          <p:nvCxnSpPr>
            <p:cNvPr id="28" name="직선 연결선 27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2" name="그룹 31"/>
          <p:cNvGrpSpPr/>
          <p:nvPr/>
        </p:nvGrpSpPr>
        <p:grpSpPr>
          <a:xfrm>
            <a:off x="3422922" y="2276873"/>
            <a:ext cx="512839" cy="209169"/>
            <a:chOff x="5076056" y="1988840"/>
            <a:chExt cx="1440160" cy="360040"/>
          </a:xfrm>
        </p:grpSpPr>
        <p:cxnSp>
          <p:nvCxnSpPr>
            <p:cNvPr id="33" name="직선 연결선 32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128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 descr="C:\Users\Administrator\Desktop\hynynynyn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671" y="1772816"/>
            <a:ext cx="4618393" cy="44644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207569" y="951111"/>
            <a:ext cx="3081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관리자 </a:t>
            </a:r>
            <a:r>
              <a:rPr lang="ko-KR" altLang="en-US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페이지 </a:t>
            </a:r>
            <a:r>
              <a:rPr lang="en-US" altLang="ko-KR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- </a:t>
            </a:r>
            <a:r>
              <a:rPr lang="ko-KR" altLang="en-US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영화수</a:t>
            </a:r>
            <a:r>
              <a:rPr lang="ko-KR" altLang="en-US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정</a:t>
            </a:r>
            <a:r>
              <a:rPr lang="en-US" altLang="ko-KR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7409" y="470513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991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427114" y="2132856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spc="-50">
                <a:latin typeface="HY강B" pitchFamily="18" charset="-127"/>
                <a:ea typeface="HY강B" pitchFamily="18" charset="-127"/>
              </a:rPr>
              <a:t>영화 수정</a:t>
            </a:r>
            <a:endParaRPr lang="ko-KR" altLang="en-US" b="1" spc="-5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427114" y="2636912"/>
            <a:ext cx="2880320" cy="280831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영화 수정</a:t>
            </a:r>
            <a:endParaRPr lang="en-US" altLang="ko-KR" dirty="0">
              <a:solidFill>
                <a:srgbClr val="9966FF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메뉴를 누르면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en-US" altLang="ko-KR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MOVIE</a:t>
            </a:r>
            <a:r>
              <a:rPr lang="ko-KR" altLang="en-US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테이블에</a:t>
            </a:r>
            <a:endParaRPr lang="en-US" altLang="ko-KR" u="sng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영화를 </a:t>
            </a:r>
            <a:endParaRPr lang="en-US" altLang="ko-KR" u="sng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u="sng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삭제</a:t>
            </a:r>
            <a:r>
              <a:rPr lang="en-US" altLang="ko-KR" u="sng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,</a:t>
            </a:r>
            <a:r>
              <a:rPr lang="ko-KR" altLang="en-US" u="sng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수정 할 </a:t>
            </a:r>
            <a:r>
              <a:rPr lang="ko-KR" altLang="en-US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수 있다</a:t>
            </a:r>
            <a:r>
              <a:rPr lang="en-US" altLang="ko-KR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.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6888088" y="3717033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5890403" y="3126846"/>
            <a:ext cx="666220" cy="258722"/>
            <a:chOff x="5076056" y="1988840"/>
            <a:chExt cx="1440160" cy="360040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4172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Administrator\Desktop\mmuymuymuymymuymu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312" y="1970062"/>
            <a:ext cx="4844777" cy="41420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207568" y="951111"/>
            <a:ext cx="3384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관리자 페이지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- 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상영관 추가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7409" y="470513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991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4636791" y="2519375"/>
            <a:ext cx="595321" cy="216024"/>
            <a:chOff x="5076056" y="1988840"/>
            <a:chExt cx="1440160" cy="360040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3" name="직사각형 22"/>
          <p:cNvSpPr/>
          <p:nvPr/>
        </p:nvSpPr>
        <p:spPr>
          <a:xfrm>
            <a:off x="7355106" y="2204864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spc="-50" dirty="0">
                <a:latin typeface="HY강B" pitchFamily="18" charset="-127"/>
                <a:ea typeface="HY강B" pitchFamily="18" charset="-127"/>
              </a:rPr>
              <a:t>상영관 추가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355106" y="2708920"/>
            <a:ext cx="2880320" cy="280831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상영관 추가</a:t>
            </a:r>
            <a:endParaRPr lang="en-US" altLang="ko-KR" dirty="0">
              <a:solidFill>
                <a:srgbClr val="9966FF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메뉴를 누르면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en-US" altLang="ko-KR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SEAT</a:t>
            </a:r>
            <a:r>
              <a:rPr lang="ko-KR" altLang="en-US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테이블의</a:t>
            </a:r>
            <a:endParaRPr lang="en-US" altLang="ko-KR" u="sng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상영관을 </a:t>
            </a:r>
            <a:endParaRPr lang="en-US" altLang="ko-KR" u="sng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추가할 수 있다</a:t>
            </a:r>
            <a:endParaRPr lang="en-US" altLang="ko-KR" u="sng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6816080" y="3789041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5347346" y="3652453"/>
            <a:ext cx="1027369" cy="972108"/>
            <a:chOff x="5076056" y="1988840"/>
            <a:chExt cx="1440160" cy="360040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9762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 descr="G:\as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686203"/>
            <a:ext cx="4640214" cy="44367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207569" y="951111"/>
            <a:ext cx="3353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관리자 페이지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- </a:t>
            </a:r>
            <a:r>
              <a:rPr lang="ko-KR" altLang="en-US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상영관 수</a:t>
            </a:r>
            <a:r>
              <a:rPr lang="ko-KR" altLang="en-US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정</a:t>
            </a:r>
            <a:r>
              <a:rPr lang="ko-KR" altLang="en-US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7409" y="470513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991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355106" y="2132856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spc="-50">
                <a:latin typeface="HY강B" pitchFamily="18" charset="-127"/>
                <a:ea typeface="HY강B" pitchFamily="18" charset="-127"/>
              </a:rPr>
              <a:t>상영관 수정</a:t>
            </a:r>
            <a:endParaRPr lang="ko-KR" altLang="en-US" b="1" spc="-5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355106" y="2636912"/>
            <a:ext cx="2880320" cy="280831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상영관 수</a:t>
            </a:r>
            <a:r>
              <a:rPr lang="ko-KR" altLang="en-US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정</a:t>
            </a:r>
            <a:endParaRPr lang="en-US" altLang="ko-KR" dirty="0">
              <a:solidFill>
                <a:srgbClr val="9966FF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메뉴를 누르면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en-US" altLang="ko-KR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SEAT</a:t>
            </a:r>
            <a:r>
              <a:rPr lang="ko-KR" altLang="en-US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테이블의</a:t>
            </a:r>
            <a:endParaRPr lang="en-US" altLang="ko-KR" u="sng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상영관을 </a:t>
            </a:r>
            <a:endParaRPr lang="en-US" altLang="ko-KR" u="sng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u="sng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삭제</a:t>
            </a:r>
            <a:r>
              <a:rPr lang="en-US" altLang="ko-KR" u="sng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,</a:t>
            </a:r>
            <a:r>
              <a:rPr lang="ko-KR" altLang="en-US" u="sng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수정할 </a:t>
            </a:r>
            <a:r>
              <a:rPr lang="ko-KR" altLang="en-US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수 있다</a:t>
            </a:r>
            <a:r>
              <a:rPr lang="en-US" altLang="ko-KR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.</a:t>
            </a:r>
            <a:endParaRPr lang="en-US" altLang="ko-KR" u="sng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6816080" y="3717033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4367808" y="2276872"/>
            <a:ext cx="648072" cy="216024"/>
            <a:chOff x="5076056" y="1988840"/>
            <a:chExt cx="1440160" cy="360040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4844452" y="3892390"/>
            <a:ext cx="872459" cy="216024"/>
            <a:chOff x="5076056" y="1988840"/>
            <a:chExt cx="1440160" cy="36004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674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dministrator\Desktop\wevewvewvdxv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185" y="1844824"/>
            <a:ext cx="4682644" cy="427521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207568" y="951111"/>
            <a:ext cx="376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관리자 페이지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- 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상영시간표관리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7409" y="470513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991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5956839" y="2303616"/>
            <a:ext cx="689223" cy="177924"/>
            <a:chOff x="5076056" y="1988840"/>
            <a:chExt cx="1440160" cy="360040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3" name="직사각형 22"/>
          <p:cNvSpPr/>
          <p:nvPr/>
        </p:nvSpPr>
        <p:spPr>
          <a:xfrm>
            <a:off x="7392144" y="1943576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HY강B" pitchFamily="18" charset="-127"/>
                <a:ea typeface="HY강B" pitchFamily="18" charset="-127"/>
              </a:rPr>
              <a:t>상영시간표관리</a:t>
            </a:r>
            <a:endParaRPr lang="en-US" altLang="ko-KR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392144" y="2447632"/>
            <a:ext cx="2880320" cy="357365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상영시간표관리</a:t>
            </a:r>
            <a:endParaRPr lang="en-US" altLang="ko-KR" dirty="0">
              <a:solidFill>
                <a:srgbClr val="9966FF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메뉴를 누르면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관리자가 등록된 </a:t>
            </a:r>
            <a:r>
              <a:rPr lang="ko-KR" altLang="en-US" u="sng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영화의 상영날짜</a:t>
            </a:r>
            <a:r>
              <a:rPr lang="en-US" altLang="ko-KR" u="sng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,</a:t>
            </a:r>
            <a:r>
              <a:rPr lang="ko-KR" altLang="en-US" u="sng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상영 영화</a:t>
            </a:r>
            <a:r>
              <a:rPr lang="en-US" altLang="ko-KR" u="sng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,</a:t>
            </a:r>
          </a:p>
          <a:p>
            <a:pPr algn="ctr"/>
            <a:r>
              <a:rPr lang="ko-KR" altLang="en-US" u="sng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상영관을 </a:t>
            </a:r>
            <a:endParaRPr lang="en-US" altLang="ko-KR" u="sng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결정할 수 있다</a:t>
            </a:r>
            <a:r>
              <a:rPr lang="en-US" altLang="ko-KR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그리고 지금까지 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등록한 영화상영 정보가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출력된다</a:t>
            </a:r>
            <a:endParaRPr lang="ko-KR" altLang="en-US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6907138" y="3671769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2639617" y="3429000"/>
            <a:ext cx="689223" cy="177924"/>
            <a:chOff x="5076056" y="1988840"/>
            <a:chExt cx="1440160" cy="36004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0" name="그룹 29"/>
          <p:cNvGrpSpPr/>
          <p:nvPr/>
        </p:nvGrpSpPr>
        <p:grpSpPr>
          <a:xfrm>
            <a:off x="3666779" y="3435474"/>
            <a:ext cx="689223" cy="177924"/>
            <a:chOff x="5076056" y="1988840"/>
            <a:chExt cx="1440160" cy="360040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5" name="그룹 34"/>
          <p:cNvGrpSpPr/>
          <p:nvPr/>
        </p:nvGrpSpPr>
        <p:grpSpPr>
          <a:xfrm>
            <a:off x="4799857" y="3435474"/>
            <a:ext cx="689223" cy="177924"/>
            <a:chOff x="5076056" y="1988840"/>
            <a:chExt cx="1440160" cy="360040"/>
          </a:xfrm>
        </p:grpSpPr>
        <p:cxnSp>
          <p:nvCxnSpPr>
            <p:cNvPr id="36" name="직선 연결선 35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2467025" y="3798406"/>
            <a:ext cx="3960440" cy="2069341"/>
            <a:chOff x="5076056" y="1988840"/>
            <a:chExt cx="1440160" cy="360040"/>
          </a:xfrm>
        </p:grpSpPr>
        <p:cxnSp>
          <p:nvCxnSpPr>
            <p:cNvPr id="41" name="직선 연결선 40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2856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dministrator\Desktop\uyjuyjuyjuykyukjm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1837084"/>
            <a:ext cx="4968552" cy="413497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207568" y="951111"/>
            <a:ext cx="3384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관리자 페이지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- 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관리자 추가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7409" y="470513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991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207568" y="2367930"/>
            <a:ext cx="648072" cy="225549"/>
            <a:chOff x="5076056" y="1988840"/>
            <a:chExt cx="1440160" cy="360040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3" name="직사각형 22"/>
          <p:cNvSpPr/>
          <p:nvPr/>
        </p:nvSpPr>
        <p:spPr>
          <a:xfrm>
            <a:off x="7425100" y="1844824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강B" pitchFamily="18" charset="-127"/>
                <a:ea typeface="HY강B" pitchFamily="18" charset="-127"/>
              </a:rPr>
              <a:t>관리자 추가</a:t>
            </a:r>
            <a:endParaRPr lang="en-US" altLang="ko-KR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425100" y="2348880"/>
            <a:ext cx="2880320" cy="36004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슈퍼계정</a:t>
            </a:r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으로 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로그인시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관리자추가</a:t>
            </a:r>
            <a:r>
              <a:rPr lang="en-US" altLang="ko-KR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,</a:t>
            </a:r>
            <a:r>
              <a:rPr lang="ko-KR" altLang="en-US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관리자 삭제 </a:t>
            </a:r>
            <a:endParaRPr lang="en-US" altLang="ko-KR" u="sng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메뉴가 생성</a:t>
            </a:r>
            <a:endParaRPr lang="en-US" altLang="ko-KR" u="sng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관리자 추가</a:t>
            </a:r>
            <a:endParaRPr lang="en-US" altLang="ko-KR" dirty="0">
              <a:solidFill>
                <a:srgbClr val="9966FF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메뉴를 누르면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슈퍼관리자가 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관리자를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추가할 수 있다</a:t>
            </a:r>
            <a:r>
              <a:rPr lang="en-US" altLang="ko-KR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6960096" y="3573017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5879977" y="4509120"/>
            <a:ext cx="504056" cy="177924"/>
            <a:chOff x="5076056" y="1988840"/>
            <a:chExt cx="1440160" cy="360040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9" name="그룹 28"/>
          <p:cNvGrpSpPr/>
          <p:nvPr/>
        </p:nvGrpSpPr>
        <p:grpSpPr>
          <a:xfrm>
            <a:off x="2207568" y="2358405"/>
            <a:ext cx="1296144" cy="235074"/>
            <a:chOff x="5076056" y="1988840"/>
            <a:chExt cx="1440160" cy="360040"/>
          </a:xfrm>
        </p:grpSpPr>
        <p:cxnSp>
          <p:nvCxnSpPr>
            <p:cNvPr id="30" name="직선 연결선 29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315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dministrator\Desktop\muimymyumuymuymuymy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825" y="1968286"/>
            <a:ext cx="5026571" cy="38832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207569" y="951111"/>
            <a:ext cx="3353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관리자 페이지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- 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관리자 삭제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7409" y="470513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991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536160" y="2348880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강B" pitchFamily="18" charset="-127"/>
                <a:ea typeface="HY강B" pitchFamily="18" charset="-127"/>
              </a:rPr>
              <a:t>관리자 삭제</a:t>
            </a:r>
            <a:endParaRPr lang="en-US" altLang="ko-KR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536160" y="2852936"/>
            <a:ext cx="2880320" cy="2592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관리자삭제</a:t>
            </a:r>
            <a:endParaRPr lang="en-US" altLang="ko-KR" dirty="0">
              <a:solidFill>
                <a:srgbClr val="9966FF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메뉴를 누르면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슈퍼관리자가 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관리자를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삭제할 수 있다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7032104" y="3573017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2639616" y="2420888"/>
            <a:ext cx="720080" cy="216024"/>
            <a:chOff x="5076056" y="1988840"/>
            <a:chExt cx="1440160" cy="360040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5654428" y="3663305"/>
            <a:ext cx="344611" cy="177924"/>
            <a:chOff x="5076056" y="1988840"/>
            <a:chExt cx="1440160" cy="360040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9" name="그룹 28"/>
          <p:cNvGrpSpPr/>
          <p:nvPr/>
        </p:nvGrpSpPr>
        <p:grpSpPr>
          <a:xfrm>
            <a:off x="2314056" y="3409950"/>
            <a:ext cx="3152923" cy="1296144"/>
            <a:chOff x="5076056" y="1988840"/>
            <a:chExt cx="1440160" cy="360040"/>
          </a:xfrm>
        </p:grpSpPr>
        <p:cxnSp>
          <p:nvCxnSpPr>
            <p:cNvPr id="30" name="직선 연결선 29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4" name="그룹 33"/>
          <p:cNvGrpSpPr/>
          <p:nvPr/>
        </p:nvGrpSpPr>
        <p:grpSpPr>
          <a:xfrm>
            <a:off x="5654428" y="4259188"/>
            <a:ext cx="344611" cy="177924"/>
            <a:chOff x="5076056" y="1988840"/>
            <a:chExt cx="1440160" cy="360040"/>
          </a:xfrm>
        </p:grpSpPr>
        <p:cxnSp>
          <p:nvCxnSpPr>
            <p:cNvPr id="35" name="직선 연결선 34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3864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2207568" y="951112"/>
            <a:ext cx="2481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( 404, 500 </a:t>
            </a:r>
            <a:r>
              <a:rPr lang="ko-KR" altLang="en-US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에러페이지 </a:t>
            </a:r>
            <a:r>
              <a:rPr lang="en-US" altLang="ko-KR" sz="24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227409" y="470513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91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956152" y="1508760"/>
            <a:ext cx="4427880" cy="48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응답 상태 코드별</a:t>
            </a:r>
            <a:r>
              <a:rPr lang="ko-KR" altLang="en-US" sz="1800" b="1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로</a:t>
            </a:r>
            <a:r>
              <a:rPr lang="ko-KR" altLang="en-US" sz="1800" b="1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 에러</a:t>
            </a:r>
            <a:r>
              <a:rPr lang="en-US" altLang="ko-KR" sz="1800" b="1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800" b="1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페이지 지정</a:t>
            </a:r>
            <a:endParaRPr lang="en-US" altLang="ko-KR" sz="1800" b="1" dirty="0">
              <a:solidFill>
                <a:srgbClr val="3D3C3E"/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1026" name="Picture 2" descr="C:\Users\Administrator\Desktop\dfgdfgfdgdf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2276872"/>
            <a:ext cx="3888432" cy="306086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711624" y="5661249"/>
            <a:ext cx="1839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>
                <a:latin typeface="HY강B" pitchFamily="18" charset="-127"/>
                <a:ea typeface="HY강B" pitchFamily="18" charset="-127"/>
              </a:rPr>
              <a:t> 404 </a:t>
            </a:r>
            <a:r>
              <a:rPr lang="ko-KR" altLang="en-US" sz="1400">
                <a:latin typeface="HY강B" pitchFamily="18" charset="-127"/>
                <a:ea typeface="HY강B" pitchFamily="18" charset="-127"/>
              </a:rPr>
              <a:t>에러 페이지</a:t>
            </a:r>
            <a:endParaRPr lang="en-US" altLang="ko-KR" sz="140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92144" y="5661249"/>
            <a:ext cx="316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>
                <a:latin typeface="HY강B" pitchFamily="18" charset="-127"/>
                <a:ea typeface="HY강B" pitchFamily="18" charset="-127"/>
              </a:rPr>
              <a:t> 500 </a:t>
            </a:r>
            <a:r>
              <a:rPr lang="ko-KR" altLang="en-US" sz="1400">
                <a:latin typeface="HY강B" pitchFamily="18" charset="-127"/>
                <a:ea typeface="HY강B" pitchFamily="18" charset="-127"/>
              </a:rPr>
              <a:t>에러 페이지</a:t>
            </a:r>
            <a:endParaRPr lang="ko-KR" altLang="en-US" sz="1400" dirty="0"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1027" name="Picture 3" descr="C:\Users\Administrator\Desktop\retertertre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4" y="2276872"/>
            <a:ext cx="3888432" cy="306086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11624" y="5897018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HY강B" pitchFamily="18" charset="-127"/>
                <a:ea typeface="HY강B" pitchFamily="18" charset="-127"/>
              </a:rPr>
              <a:t>(</a:t>
            </a:r>
            <a:r>
              <a:rPr lang="ko-KR" altLang="en-US" sz="1400">
                <a:latin typeface="HY강B" pitchFamily="18" charset="-127"/>
                <a:ea typeface="HY강B" pitchFamily="18" charset="-127"/>
              </a:rPr>
              <a:t>페이지 </a:t>
            </a:r>
            <a:r>
              <a:rPr lang="ko-KR" altLang="en-US" sz="1400">
                <a:latin typeface="HY강B" pitchFamily="18" charset="-127"/>
                <a:ea typeface="HY강B" pitchFamily="18" charset="-127"/>
              </a:rPr>
              <a:t>찾을수 </a:t>
            </a:r>
            <a:r>
              <a:rPr lang="ko-KR" altLang="en-US" sz="1400">
                <a:latin typeface="HY강B" pitchFamily="18" charset="-127"/>
                <a:ea typeface="HY강B" pitchFamily="18" charset="-127"/>
              </a:rPr>
              <a:t>없음</a:t>
            </a:r>
            <a:r>
              <a:rPr lang="en-US" altLang="ko-KR" sz="1400"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140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36160" y="5877273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1400">
                <a:latin typeface="HY강B" pitchFamily="18" charset="-127"/>
                <a:ea typeface="HY강B" pitchFamily="18" charset="-127"/>
              </a:rPr>
              <a:t>소스 코드 오류 </a:t>
            </a:r>
            <a:r>
              <a:rPr lang="en-US" altLang="ko-KR" sz="1400"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1400"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8000489" y="4196705"/>
            <a:ext cx="674083" cy="216024"/>
            <a:chOff x="5076056" y="1988840"/>
            <a:chExt cx="1440160" cy="360040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0" name="그룹 19"/>
          <p:cNvGrpSpPr/>
          <p:nvPr/>
        </p:nvGrpSpPr>
        <p:grpSpPr>
          <a:xfrm>
            <a:off x="3602926" y="4304717"/>
            <a:ext cx="674083" cy="216024"/>
            <a:chOff x="5076056" y="1988840"/>
            <a:chExt cx="1440160" cy="360040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78882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2207569" y="951112"/>
            <a:ext cx="1838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글입력폼 검사</a:t>
            </a:r>
            <a:r>
              <a:rPr lang="en-US" altLang="ko-KR" sz="24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227409" y="470513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91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2050" name="Picture 2" descr="C:\Users\Administrator\Desktop\wewfwfwfwvw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621" y="2348880"/>
            <a:ext cx="4410200" cy="327208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dministrator\Desktop\gregergregre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182" y="2420888"/>
            <a:ext cx="2024211" cy="138363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dministrator\Desktop\gergerger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618" y="4056931"/>
            <a:ext cx="2009775" cy="14763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내용 개체 틀 2"/>
          <p:cNvSpPr txBox="1">
            <a:spLocks/>
          </p:cNvSpPr>
          <p:nvPr/>
        </p:nvSpPr>
        <p:spPr>
          <a:xfrm>
            <a:off x="2207568" y="1508760"/>
            <a:ext cx="4427880" cy="48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Javascript</a:t>
            </a:r>
            <a:r>
              <a:rPr lang="ko-KR" altLang="en-US" sz="1800" b="1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를 이용하여 입력값 유효성 검증</a:t>
            </a:r>
            <a:endParaRPr lang="en-US" altLang="ko-KR" sz="1800" b="1" dirty="0">
              <a:solidFill>
                <a:srgbClr val="3D3C3E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79776" y="6001544"/>
            <a:ext cx="410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400">
                <a:latin typeface="HY강B" pitchFamily="18" charset="-127"/>
                <a:ea typeface="HY강B" pitchFamily="18" charset="-127"/>
              </a:rPr>
              <a:t>값이 제대로 들어왔는지 체크해서 경고창 출력</a:t>
            </a:r>
            <a:endParaRPr lang="en-US" altLang="ko-KR" sz="1400">
              <a:latin typeface="HY강B" pitchFamily="18" charset="-127"/>
              <a:ea typeface="HY강B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6141563" y="3112707"/>
            <a:ext cx="1365042" cy="388302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6148013" y="3653409"/>
            <a:ext cx="1390229" cy="1077476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5284655" y="3404022"/>
            <a:ext cx="848921" cy="309667"/>
            <a:chOff x="5076056" y="1988840"/>
            <a:chExt cx="1440160" cy="360040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133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459" y="1675871"/>
            <a:ext cx="7694140" cy="45844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73642" y="793635"/>
            <a:ext cx="7364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학사 관리 프로그램</a:t>
            </a:r>
            <a:r>
              <a:rPr lang="en-US" altLang="ko-KR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(package </a:t>
            </a:r>
            <a:r>
              <a:rPr lang="ko-KR" altLang="en-US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관계</a:t>
            </a:r>
            <a:r>
              <a:rPr lang="en-US" altLang="ko-KR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2)</a:t>
            </a:r>
            <a:endParaRPr lang="ko-KR" altLang="en-US" sz="36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969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32"/>
          <p:cNvSpPr/>
          <p:nvPr/>
        </p:nvSpPr>
        <p:spPr>
          <a:xfrm>
            <a:off x="3238999" y="3125387"/>
            <a:ext cx="1584176" cy="10081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" name="타원 33"/>
          <p:cNvSpPr/>
          <p:nvPr/>
        </p:nvSpPr>
        <p:spPr>
          <a:xfrm>
            <a:off x="3959079" y="5314591"/>
            <a:ext cx="1584176" cy="10081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" name="직사각형 34"/>
          <p:cNvSpPr/>
          <p:nvPr/>
        </p:nvSpPr>
        <p:spPr>
          <a:xfrm>
            <a:off x="6119319" y="2723881"/>
            <a:ext cx="1584176" cy="8236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5" name="구부러진 연결선 35"/>
          <p:cNvCxnSpPr/>
          <p:nvPr/>
        </p:nvCxnSpPr>
        <p:spPr>
          <a:xfrm flipV="1">
            <a:off x="4751167" y="2912094"/>
            <a:ext cx="1186245" cy="426586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구부러진 연결선 36"/>
          <p:cNvCxnSpPr/>
          <p:nvPr/>
        </p:nvCxnSpPr>
        <p:spPr>
          <a:xfrm rot="16200000" flipH="1">
            <a:off x="3818918" y="4273660"/>
            <a:ext cx="801310" cy="665002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37"/>
          <p:cNvCxnSpPr/>
          <p:nvPr/>
        </p:nvCxnSpPr>
        <p:spPr>
          <a:xfrm flipV="1">
            <a:off x="2353428" y="3485427"/>
            <a:ext cx="885571" cy="7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38"/>
          <p:cNvCxnSpPr/>
          <p:nvPr/>
        </p:nvCxnSpPr>
        <p:spPr>
          <a:xfrm>
            <a:off x="2732002" y="3701451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39"/>
          <p:cNvCxnSpPr/>
          <p:nvPr/>
        </p:nvCxnSpPr>
        <p:spPr>
          <a:xfrm>
            <a:off x="2581552" y="3942627"/>
            <a:ext cx="6825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40"/>
          <p:cNvCxnSpPr/>
          <p:nvPr/>
        </p:nvCxnSpPr>
        <p:spPr>
          <a:xfrm>
            <a:off x="2633489" y="4133499"/>
            <a:ext cx="9295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22"/>
          <p:cNvSpPr txBox="1"/>
          <p:nvPr/>
        </p:nvSpPr>
        <p:spPr>
          <a:xfrm>
            <a:off x="1738046" y="3110052"/>
            <a:ext cx="1020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 err="1" smtClean="0"/>
              <a:t>Info_panel</a:t>
            </a:r>
            <a:endParaRPr lang="ko-KR" altLang="en-US" sz="1400" dirty="0"/>
          </a:p>
        </p:txBody>
      </p:sp>
      <p:cxnSp>
        <p:nvCxnSpPr>
          <p:cNvPr id="12" name="직선 연결선 42"/>
          <p:cNvCxnSpPr/>
          <p:nvPr/>
        </p:nvCxnSpPr>
        <p:spPr>
          <a:xfrm>
            <a:off x="2732002" y="3263941"/>
            <a:ext cx="659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26"/>
          <p:cNvSpPr txBox="1"/>
          <p:nvPr/>
        </p:nvSpPr>
        <p:spPr>
          <a:xfrm>
            <a:off x="1738046" y="3338680"/>
            <a:ext cx="638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 err="1" smtClean="0"/>
              <a:t>pcard</a:t>
            </a:r>
            <a:endParaRPr lang="ko-KR" altLang="en-US" sz="1400" dirty="0"/>
          </a:p>
        </p:txBody>
      </p:sp>
      <p:sp>
        <p:nvSpPr>
          <p:cNvPr id="14" name="TextBox 27"/>
          <p:cNvSpPr txBox="1"/>
          <p:nvPr/>
        </p:nvSpPr>
        <p:spPr>
          <a:xfrm>
            <a:off x="1731294" y="3547562"/>
            <a:ext cx="1071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 err="1" smtClean="0"/>
              <a:t>pchatPanel</a:t>
            </a:r>
            <a:endParaRPr lang="ko-KR" altLang="en-US" sz="1400" dirty="0"/>
          </a:p>
        </p:txBody>
      </p:sp>
      <p:sp>
        <p:nvSpPr>
          <p:cNvPr id="15" name="TextBox 28"/>
          <p:cNvSpPr txBox="1"/>
          <p:nvPr/>
        </p:nvSpPr>
        <p:spPr>
          <a:xfrm>
            <a:off x="1750406" y="3788738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 smtClean="0"/>
              <a:t>pmenu1</a:t>
            </a:r>
            <a:endParaRPr lang="ko-KR" altLang="en-US" sz="1400" dirty="0"/>
          </a:p>
        </p:txBody>
      </p:sp>
      <p:sp>
        <p:nvSpPr>
          <p:cNvPr id="16" name="TextBox 29"/>
          <p:cNvSpPr txBox="1"/>
          <p:nvPr/>
        </p:nvSpPr>
        <p:spPr>
          <a:xfrm>
            <a:off x="1750406" y="3979610"/>
            <a:ext cx="9066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 err="1" smtClean="0"/>
              <a:t>pWpanel</a:t>
            </a:r>
            <a:endParaRPr lang="ko-KR" altLang="en-US" sz="1400" dirty="0"/>
          </a:p>
        </p:txBody>
      </p:sp>
      <p:sp>
        <p:nvSpPr>
          <p:cNvPr id="17" name="TextBox 33"/>
          <p:cNvSpPr txBox="1"/>
          <p:nvPr/>
        </p:nvSpPr>
        <p:spPr>
          <a:xfrm>
            <a:off x="6046106" y="2416104"/>
            <a:ext cx="1730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 err="1" smtClean="0"/>
              <a:t>Clnt_Thread_pmain</a:t>
            </a:r>
            <a:endParaRPr lang="ko-KR" altLang="en-US" sz="1400" dirty="0"/>
          </a:p>
        </p:txBody>
      </p:sp>
      <p:sp>
        <p:nvSpPr>
          <p:cNvPr id="18" name="TextBox 34"/>
          <p:cNvSpPr txBox="1"/>
          <p:nvPr/>
        </p:nvSpPr>
        <p:spPr>
          <a:xfrm>
            <a:off x="6527263" y="2971498"/>
            <a:ext cx="768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 err="1" smtClean="0"/>
              <a:t>cpstate</a:t>
            </a:r>
            <a:endParaRPr lang="ko-KR" altLang="en-US" sz="1400" dirty="0"/>
          </a:p>
        </p:txBody>
      </p:sp>
      <p:sp>
        <p:nvSpPr>
          <p:cNvPr id="19" name="TextBox 35"/>
          <p:cNvSpPr txBox="1"/>
          <p:nvPr/>
        </p:nvSpPr>
        <p:spPr>
          <a:xfrm>
            <a:off x="7991527" y="2954684"/>
            <a:ext cx="240322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 smtClean="0"/>
              <a:t>1 – </a:t>
            </a:r>
            <a:r>
              <a:rPr lang="ko-KR" altLang="en-US" sz="1400" dirty="0" smtClean="0"/>
              <a:t>저장된 </a:t>
            </a:r>
            <a:r>
              <a:rPr lang="ko-KR" altLang="en-US" sz="1400" dirty="0" err="1" smtClean="0"/>
              <a:t>개인정보받기</a:t>
            </a:r>
            <a:endParaRPr lang="en-US" altLang="ko-KR" sz="1400" dirty="0" smtClean="0"/>
          </a:p>
          <a:p>
            <a:r>
              <a:rPr lang="en-US" altLang="ko-KR" sz="1400" dirty="0" smtClean="0"/>
              <a:t>11 – </a:t>
            </a:r>
            <a:r>
              <a:rPr lang="ko-KR" altLang="en-US" sz="1400" dirty="0" smtClean="0"/>
              <a:t>개인정보변경</a:t>
            </a:r>
            <a:endParaRPr lang="en-US" altLang="ko-KR" sz="1400" dirty="0" smtClean="0"/>
          </a:p>
          <a:p>
            <a:r>
              <a:rPr lang="en-US" altLang="ko-KR" sz="1400" dirty="0" smtClean="0"/>
              <a:t>2 – </a:t>
            </a:r>
            <a:r>
              <a:rPr lang="ko-KR" altLang="en-US" sz="1400" dirty="0" smtClean="0"/>
              <a:t>수강신청자 명단열람</a:t>
            </a:r>
            <a:endParaRPr lang="en-US" altLang="ko-KR" sz="1400" dirty="0" smtClean="0"/>
          </a:p>
          <a:p>
            <a:r>
              <a:rPr lang="en-US" altLang="ko-KR" sz="1400" dirty="0" smtClean="0"/>
              <a:t>221 – </a:t>
            </a:r>
            <a:r>
              <a:rPr lang="ko-KR" altLang="en-US" sz="1400" dirty="0" smtClean="0"/>
              <a:t>수강신청 수락</a:t>
            </a:r>
            <a:endParaRPr lang="en-US" altLang="ko-KR" sz="1400" dirty="0" smtClean="0"/>
          </a:p>
          <a:p>
            <a:r>
              <a:rPr lang="en-US" altLang="ko-KR" sz="1400" dirty="0" smtClean="0"/>
              <a:t>49 – </a:t>
            </a:r>
            <a:r>
              <a:rPr lang="ko-KR" altLang="en-US" sz="1400" dirty="0" smtClean="0"/>
              <a:t>현재 </a:t>
            </a:r>
            <a:r>
              <a:rPr lang="ko-KR" altLang="en-US" sz="1400" dirty="0" err="1" smtClean="0"/>
              <a:t>접속자</a:t>
            </a:r>
            <a:r>
              <a:rPr lang="ko-KR" altLang="en-US" sz="1400" dirty="0" smtClean="0"/>
              <a:t> 명단 전송</a:t>
            </a:r>
            <a:endParaRPr lang="ko-KR" altLang="en-US" sz="1400" dirty="0"/>
          </a:p>
        </p:txBody>
      </p:sp>
      <p:cxnSp>
        <p:nvCxnSpPr>
          <p:cNvPr id="20" name="직선 연결선 50"/>
          <p:cNvCxnSpPr/>
          <p:nvPr/>
        </p:nvCxnSpPr>
        <p:spPr>
          <a:xfrm>
            <a:off x="7344857" y="3125386"/>
            <a:ext cx="6631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51"/>
          <p:cNvCxnSpPr/>
          <p:nvPr/>
        </p:nvCxnSpPr>
        <p:spPr>
          <a:xfrm>
            <a:off x="7344857" y="3314098"/>
            <a:ext cx="6631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52"/>
          <p:cNvCxnSpPr/>
          <p:nvPr/>
        </p:nvCxnSpPr>
        <p:spPr>
          <a:xfrm>
            <a:off x="7353321" y="3537562"/>
            <a:ext cx="6631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53"/>
          <p:cNvCxnSpPr/>
          <p:nvPr/>
        </p:nvCxnSpPr>
        <p:spPr>
          <a:xfrm>
            <a:off x="7371903" y="3734986"/>
            <a:ext cx="6631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54"/>
          <p:cNvCxnSpPr/>
          <p:nvPr/>
        </p:nvCxnSpPr>
        <p:spPr>
          <a:xfrm>
            <a:off x="7371903" y="3978575"/>
            <a:ext cx="6631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55"/>
          <p:cNvCxnSpPr/>
          <p:nvPr/>
        </p:nvCxnSpPr>
        <p:spPr>
          <a:xfrm>
            <a:off x="7344857" y="3125387"/>
            <a:ext cx="8464" cy="853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73"/>
          <p:cNvSpPr txBox="1"/>
          <p:nvPr/>
        </p:nvSpPr>
        <p:spPr>
          <a:xfrm>
            <a:off x="3534636" y="2817609"/>
            <a:ext cx="992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 err="1" smtClean="0"/>
              <a:t>Prof_Main</a:t>
            </a:r>
            <a:endParaRPr lang="ko-KR" altLang="en-US" sz="1400" dirty="0"/>
          </a:p>
        </p:txBody>
      </p:sp>
      <p:sp>
        <p:nvSpPr>
          <p:cNvPr id="27" name="TextBox 74"/>
          <p:cNvSpPr txBox="1"/>
          <p:nvPr/>
        </p:nvSpPr>
        <p:spPr>
          <a:xfrm>
            <a:off x="3509737" y="3475554"/>
            <a:ext cx="1042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 smtClean="0"/>
              <a:t>Port=7000</a:t>
            </a:r>
            <a:endParaRPr lang="ko-KR" altLang="en-US" sz="1400" dirty="0"/>
          </a:p>
        </p:txBody>
      </p:sp>
      <p:sp>
        <p:nvSpPr>
          <p:cNvPr id="28" name="TextBox 75"/>
          <p:cNvSpPr txBox="1"/>
          <p:nvPr/>
        </p:nvSpPr>
        <p:spPr>
          <a:xfrm>
            <a:off x="3977237" y="5006813"/>
            <a:ext cx="1547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 err="1" smtClean="0"/>
              <a:t>Clnt_Clnt_Thread</a:t>
            </a:r>
            <a:endParaRPr lang="ko-KR" altLang="en-US" sz="1400" dirty="0"/>
          </a:p>
        </p:txBody>
      </p:sp>
      <p:sp>
        <p:nvSpPr>
          <p:cNvPr id="29" name="TextBox 79"/>
          <p:cNvSpPr txBox="1"/>
          <p:nvPr/>
        </p:nvSpPr>
        <p:spPr>
          <a:xfrm>
            <a:off x="4178734" y="5664758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smtClean="0"/>
              <a:t>메시지 수신</a:t>
            </a:r>
            <a:endParaRPr lang="ko-KR" alt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2273642" y="793635"/>
            <a:ext cx="7364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학사 관리 프로그램</a:t>
            </a:r>
            <a:r>
              <a:rPr lang="en-US" altLang="ko-KR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(package </a:t>
            </a:r>
            <a:r>
              <a:rPr lang="ko-KR" altLang="en-US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관계</a:t>
            </a:r>
            <a:r>
              <a:rPr lang="en-US" altLang="ko-KR" sz="3600" dirty="0">
                <a:latin typeface="HY강B" panose="02030600000101010101" pitchFamily="18" charset="-127"/>
                <a:ea typeface="HY강B" panose="02030600000101010101" pitchFamily="18" charset="-127"/>
              </a:rPr>
              <a:t>3</a:t>
            </a:r>
            <a:r>
              <a:rPr lang="en-US" altLang="ko-KR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)</a:t>
            </a:r>
            <a:endParaRPr lang="ko-KR" altLang="en-US" sz="36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424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823" y="2042984"/>
            <a:ext cx="7341971" cy="44025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73642" y="793635"/>
            <a:ext cx="7364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학사 관리 프로그램</a:t>
            </a:r>
            <a:r>
              <a:rPr lang="en-US" altLang="ko-KR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(package </a:t>
            </a:r>
            <a:r>
              <a:rPr lang="ko-KR" altLang="en-US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관계</a:t>
            </a:r>
            <a:r>
              <a:rPr lang="en-US" altLang="ko-KR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4)</a:t>
            </a:r>
            <a:endParaRPr lang="ko-KR" altLang="en-US" sz="36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265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84389" y="867777"/>
            <a:ext cx="7364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학사 관리 프로그램</a:t>
            </a:r>
            <a:r>
              <a:rPr lang="en-US" altLang="ko-KR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(</a:t>
            </a:r>
            <a:r>
              <a:rPr lang="ko-KR" altLang="en-US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기능 설명</a:t>
            </a:r>
            <a:r>
              <a:rPr lang="en-US" altLang="ko-KR" sz="3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)</a:t>
            </a:r>
            <a:endParaRPr lang="ko-KR" altLang="en-US" sz="36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094" y="1968978"/>
            <a:ext cx="2999952" cy="3876796"/>
          </a:xfrm>
          <a:prstGeom prst="rect">
            <a:avLst/>
          </a:prstGeom>
        </p:spPr>
      </p:pic>
      <p:pic>
        <p:nvPicPr>
          <p:cNvPr id="4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686" y="1968978"/>
            <a:ext cx="2686425" cy="3876796"/>
          </a:xfrm>
          <a:prstGeom prst="rect">
            <a:avLst/>
          </a:prstGeom>
        </p:spPr>
      </p:pic>
      <p:sp>
        <p:nvSpPr>
          <p:cNvPr id="5" name="위쪽 화살표 40"/>
          <p:cNvSpPr/>
          <p:nvPr/>
        </p:nvSpPr>
        <p:spPr>
          <a:xfrm rot="5400000">
            <a:off x="5669599" y="3147017"/>
            <a:ext cx="977927" cy="1512168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pic>
        <p:nvPicPr>
          <p:cNvPr id="6" name="Picture 2" descr="C:\Users\Administrator\Pictures\알림창\서버접속실패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761" y="3414137"/>
            <a:ext cx="2638425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094" y="1964703"/>
            <a:ext cx="2999952" cy="3876796"/>
          </a:xfrm>
          <a:prstGeom prst="rect">
            <a:avLst/>
          </a:prstGeom>
        </p:spPr>
      </p:pic>
      <p:sp>
        <p:nvSpPr>
          <p:cNvPr id="8" name="위쪽 화살표 8"/>
          <p:cNvSpPr/>
          <p:nvPr/>
        </p:nvSpPr>
        <p:spPr>
          <a:xfrm>
            <a:off x="3530270" y="4705282"/>
            <a:ext cx="360040" cy="432048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27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1712</Words>
  <Application>Microsoft Office PowerPoint</Application>
  <PresentationFormat>Widescreen</PresentationFormat>
  <Paragraphs>577</Paragraphs>
  <Slides>59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Adobe Fangsong Std R</vt:lpstr>
      <vt:lpstr>HY강B</vt:lpstr>
      <vt:lpstr>HY강M</vt:lpstr>
      <vt:lpstr>HY나무M</vt:lpstr>
      <vt:lpstr>맑은 고딕</vt:lpstr>
      <vt:lpstr>Arial</vt:lpstr>
      <vt:lpstr>Minion Pro SmBd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SYJ</dc:creator>
  <cp:lastModifiedBy>SYJ</cp:lastModifiedBy>
  <cp:revision>7</cp:revision>
  <dcterms:created xsi:type="dcterms:W3CDTF">2013-11-14T06:04:14Z</dcterms:created>
  <dcterms:modified xsi:type="dcterms:W3CDTF">2013-11-14T06:58:28Z</dcterms:modified>
</cp:coreProperties>
</file>